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305" r:id="rId8"/>
    <p:sldId id="262" r:id="rId9"/>
    <p:sldId id="263" r:id="rId10"/>
    <p:sldId id="306" r:id="rId11"/>
    <p:sldId id="321" r:id="rId12"/>
    <p:sldId id="265" r:id="rId13"/>
    <p:sldId id="283" r:id="rId14"/>
    <p:sldId id="307" r:id="rId15"/>
    <p:sldId id="267" r:id="rId16"/>
    <p:sldId id="268" r:id="rId17"/>
    <p:sldId id="266" r:id="rId18"/>
    <p:sldId id="269" r:id="rId19"/>
    <p:sldId id="271" r:id="rId20"/>
    <p:sldId id="272" r:id="rId21"/>
    <p:sldId id="273" r:id="rId22"/>
    <p:sldId id="274" r:id="rId23"/>
    <p:sldId id="275" r:id="rId24"/>
    <p:sldId id="302" r:id="rId25"/>
    <p:sldId id="276" r:id="rId26"/>
    <p:sldId id="277" r:id="rId27"/>
    <p:sldId id="278" r:id="rId28"/>
    <p:sldId id="280" r:id="rId29"/>
    <p:sldId id="281" r:id="rId30"/>
    <p:sldId id="282" r:id="rId31"/>
    <p:sldId id="270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2" r:id="rId40"/>
    <p:sldId id="291" r:id="rId41"/>
    <p:sldId id="293" r:id="rId42"/>
    <p:sldId id="313" r:id="rId43"/>
    <p:sldId id="310" r:id="rId44"/>
    <p:sldId id="311" r:id="rId45"/>
    <p:sldId id="318" r:id="rId46"/>
    <p:sldId id="319" r:id="rId47"/>
    <p:sldId id="320" r:id="rId48"/>
    <p:sldId id="314" r:id="rId49"/>
    <p:sldId id="315" r:id="rId50"/>
    <p:sldId id="316" r:id="rId51"/>
    <p:sldId id="317" r:id="rId52"/>
    <p:sldId id="294" r:id="rId53"/>
    <p:sldId id="295" r:id="rId54"/>
    <p:sldId id="296" r:id="rId55"/>
    <p:sldId id="297" r:id="rId56"/>
    <p:sldId id="323" r:id="rId57"/>
    <p:sldId id="298" r:id="rId58"/>
    <p:sldId id="324" r:id="rId59"/>
    <p:sldId id="322" r:id="rId60"/>
    <p:sldId id="300" r:id="rId61"/>
    <p:sldId id="308" r:id="rId62"/>
    <p:sldId id="309" r:id="rId63"/>
    <p:sldId id="325" r:id="rId6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F66CC6-E243-485C-913F-0B73E4D61468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E347701-28B4-4E66-878F-D28173E8D5C4}">
      <dgm:prSet custT="1"/>
      <dgm:spPr/>
      <dgm:t>
        <a:bodyPr/>
        <a:lstStyle/>
        <a:p>
          <a:r>
            <a:rPr lang="en-US" sz="4000" dirty="0"/>
            <a:t>Does Vulnerable mean Exploited?</a:t>
          </a:r>
        </a:p>
      </dgm:t>
    </dgm:pt>
    <dgm:pt modelId="{5BF6A4C7-B598-4909-BDA2-5F5F8FBDE65E}" type="parTrans" cxnId="{CCB05510-8C3E-4B8A-BC79-81993C766770}">
      <dgm:prSet/>
      <dgm:spPr/>
      <dgm:t>
        <a:bodyPr/>
        <a:lstStyle/>
        <a:p>
          <a:endParaRPr lang="en-US"/>
        </a:p>
      </dgm:t>
    </dgm:pt>
    <dgm:pt modelId="{CCDCBE0C-50A0-465D-941E-D5CD39C55537}" type="sibTrans" cxnId="{CCB05510-8C3E-4B8A-BC79-81993C766770}">
      <dgm:prSet/>
      <dgm:spPr/>
      <dgm:t>
        <a:bodyPr/>
        <a:lstStyle/>
        <a:p>
          <a:endParaRPr lang="en-US"/>
        </a:p>
      </dgm:t>
    </dgm:pt>
    <dgm:pt modelId="{35E21905-B13C-4445-80A0-CC0DCA6545BC}">
      <dgm:prSet custT="1"/>
      <dgm:spPr/>
      <dgm:t>
        <a:bodyPr/>
        <a:lstStyle/>
        <a:p>
          <a:r>
            <a:rPr lang="en-US" sz="4000" dirty="0"/>
            <a:t>How much Ether has been Exploited? </a:t>
          </a:r>
        </a:p>
      </dgm:t>
    </dgm:pt>
    <dgm:pt modelId="{C17D6A9A-D2C4-408A-886D-D83D2CD08B19}" type="parTrans" cxnId="{0E521907-2857-48E3-A97D-CB490CD0C54E}">
      <dgm:prSet/>
      <dgm:spPr/>
      <dgm:t>
        <a:bodyPr/>
        <a:lstStyle/>
        <a:p>
          <a:endParaRPr lang="en-US"/>
        </a:p>
      </dgm:t>
    </dgm:pt>
    <dgm:pt modelId="{D78CE13E-EF62-46C4-ADC3-76CC89A00BE0}" type="sibTrans" cxnId="{0E521907-2857-48E3-A97D-CB490CD0C54E}">
      <dgm:prSet/>
      <dgm:spPr/>
      <dgm:t>
        <a:bodyPr/>
        <a:lstStyle/>
        <a:p>
          <a:endParaRPr lang="en-US"/>
        </a:p>
      </dgm:t>
    </dgm:pt>
    <dgm:pt modelId="{688ACDBB-BA23-4746-A376-B79BFC6224C9}" type="pres">
      <dgm:prSet presAssocID="{42F66CC6-E243-485C-913F-0B73E4D61468}" presName="vert0" presStyleCnt="0">
        <dgm:presLayoutVars>
          <dgm:dir/>
          <dgm:animOne val="branch"/>
          <dgm:animLvl val="lvl"/>
        </dgm:presLayoutVars>
      </dgm:prSet>
      <dgm:spPr/>
    </dgm:pt>
    <dgm:pt modelId="{BB591763-9B61-4E70-B1FA-915A9BBC7A1F}" type="pres">
      <dgm:prSet presAssocID="{1E347701-28B4-4E66-878F-D28173E8D5C4}" presName="thickLine" presStyleLbl="alignNode1" presStyleIdx="0" presStyleCnt="2"/>
      <dgm:spPr/>
    </dgm:pt>
    <dgm:pt modelId="{D17DBE59-5B34-4556-B1DE-7A07BE9A32D5}" type="pres">
      <dgm:prSet presAssocID="{1E347701-28B4-4E66-878F-D28173E8D5C4}" presName="horz1" presStyleCnt="0"/>
      <dgm:spPr/>
    </dgm:pt>
    <dgm:pt modelId="{9DB0800C-E3ED-431E-865C-E2075EE68DD6}" type="pres">
      <dgm:prSet presAssocID="{1E347701-28B4-4E66-878F-D28173E8D5C4}" presName="tx1" presStyleLbl="revTx" presStyleIdx="0" presStyleCnt="2"/>
      <dgm:spPr/>
    </dgm:pt>
    <dgm:pt modelId="{9F443623-ADD2-4508-9CEE-2C0A73856C89}" type="pres">
      <dgm:prSet presAssocID="{1E347701-28B4-4E66-878F-D28173E8D5C4}" presName="vert1" presStyleCnt="0"/>
      <dgm:spPr/>
    </dgm:pt>
    <dgm:pt modelId="{7FD02846-2F99-46DA-BC17-D6EB47D391B8}" type="pres">
      <dgm:prSet presAssocID="{35E21905-B13C-4445-80A0-CC0DCA6545BC}" presName="thickLine" presStyleLbl="alignNode1" presStyleIdx="1" presStyleCnt="2"/>
      <dgm:spPr/>
    </dgm:pt>
    <dgm:pt modelId="{4B534335-D1D2-468F-B1B2-298CB6CC4AA8}" type="pres">
      <dgm:prSet presAssocID="{35E21905-B13C-4445-80A0-CC0DCA6545BC}" presName="horz1" presStyleCnt="0"/>
      <dgm:spPr/>
    </dgm:pt>
    <dgm:pt modelId="{98964DCA-A572-4CA2-A47F-1534616E0958}" type="pres">
      <dgm:prSet presAssocID="{35E21905-B13C-4445-80A0-CC0DCA6545BC}" presName="tx1" presStyleLbl="revTx" presStyleIdx="1" presStyleCnt="2"/>
      <dgm:spPr/>
    </dgm:pt>
    <dgm:pt modelId="{C6305E1F-D867-44C6-83EE-CB7520F86B7D}" type="pres">
      <dgm:prSet presAssocID="{35E21905-B13C-4445-80A0-CC0DCA6545BC}" presName="vert1" presStyleCnt="0"/>
      <dgm:spPr/>
    </dgm:pt>
  </dgm:ptLst>
  <dgm:cxnLst>
    <dgm:cxn modelId="{0E521907-2857-48E3-A97D-CB490CD0C54E}" srcId="{42F66CC6-E243-485C-913F-0B73E4D61468}" destId="{35E21905-B13C-4445-80A0-CC0DCA6545BC}" srcOrd="1" destOrd="0" parTransId="{C17D6A9A-D2C4-408A-886D-D83D2CD08B19}" sibTransId="{D78CE13E-EF62-46C4-ADC3-76CC89A00BE0}"/>
    <dgm:cxn modelId="{CCB05510-8C3E-4B8A-BC79-81993C766770}" srcId="{42F66CC6-E243-485C-913F-0B73E4D61468}" destId="{1E347701-28B4-4E66-878F-D28173E8D5C4}" srcOrd="0" destOrd="0" parTransId="{5BF6A4C7-B598-4909-BDA2-5F5F8FBDE65E}" sibTransId="{CCDCBE0C-50A0-465D-941E-D5CD39C55537}"/>
    <dgm:cxn modelId="{2D32E75F-8BF3-42C7-9FF3-43BB604B2252}" type="presOf" srcId="{42F66CC6-E243-485C-913F-0B73E4D61468}" destId="{688ACDBB-BA23-4746-A376-B79BFC6224C9}" srcOrd="0" destOrd="0" presId="urn:microsoft.com/office/officeart/2008/layout/LinedList"/>
    <dgm:cxn modelId="{3AB75777-359C-4805-9F74-41D776BA240E}" type="presOf" srcId="{1E347701-28B4-4E66-878F-D28173E8D5C4}" destId="{9DB0800C-E3ED-431E-865C-E2075EE68DD6}" srcOrd="0" destOrd="0" presId="urn:microsoft.com/office/officeart/2008/layout/LinedList"/>
    <dgm:cxn modelId="{134C958E-5958-4EF5-B1F4-6F0A1CC53EDD}" type="presOf" srcId="{35E21905-B13C-4445-80A0-CC0DCA6545BC}" destId="{98964DCA-A572-4CA2-A47F-1534616E0958}" srcOrd="0" destOrd="0" presId="urn:microsoft.com/office/officeart/2008/layout/LinedList"/>
    <dgm:cxn modelId="{AD7EDD7A-FE7A-43F3-8A6B-64B24F0C36D3}" type="presParOf" srcId="{688ACDBB-BA23-4746-A376-B79BFC6224C9}" destId="{BB591763-9B61-4E70-B1FA-915A9BBC7A1F}" srcOrd="0" destOrd="0" presId="urn:microsoft.com/office/officeart/2008/layout/LinedList"/>
    <dgm:cxn modelId="{3DC03DEB-0522-4E88-9687-6842D078C0B2}" type="presParOf" srcId="{688ACDBB-BA23-4746-A376-B79BFC6224C9}" destId="{D17DBE59-5B34-4556-B1DE-7A07BE9A32D5}" srcOrd="1" destOrd="0" presId="urn:microsoft.com/office/officeart/2008/layout/LinedList"/>
    <dgm:cxn modelId="{DE34B5D4-97D0-469E-AF1D-04BF9D34920F}" type="presParOf" srcId="{D17DBE59-5B34-4556-B1DE-7A07BE9A32D5}" destId="{9DB0800C-E3ED-431E-865C-E2075EE68DD6}" srcOrd="0" destOrd="0" presId="urn:microsoft.com/office/officeart/2008/layout/LinedList"/>
    <dgm:cxn modelId="{09ECB239-0FF3-4D0C-B6FA-754401DAEC2C}" type="presParOf" srcId="{D17DBE59-5B34-4556-B1DE-7A07BE9A32D5}" destId="{9F443623-ADD2-4508-9CEE-2C0A73856C89}" srcOrd="1" destOrd="0" presId="urn:microsoft.com/office/officeart/2008/layout/LinedList"/>
    <dgm:cxn modelId="{3A74430D-E14F-462F-AAF0-7E728DBD6077}" type="presParOf" srcId="{688ACDBB-BA23-4746-A376-B79BFC6224C9}" destId="{7FD02846-2F99-46DA-BC17-D6EB47D391B8}" srcOrd="2" destOrd="0" presId="urn:microsoft.com/office/officeart/2008/layout/LinedList"/>
    <dgm:cxn modelId="{17AEFBA7-BF31-442E-BC82-34579BF8FD4A}" type="presParOf" srcId="{688ACDBB-BA23-4746-A376-B79BFC6224C9}" destId="{4B534335-D1D2-468F-B1B2-298CB6CC4AA8}" srcOrd="3" destOrd="0" presId="urn:microsoft.com/office/officeart/2008/layout/LinedList"/>
    <dgm:cxn modelId="{9D213A58-0CAB-4CD1-A68B-87E56094CB12}" type="presParOf" srcId="{4B534335-D1D2-468F-B1B2-298CB6CC4AA8}" destId="{98964DCA-A572-4CA2-A47F-1534616E0958}" srcOrd="0" destOrd="0" presId="urn:microsoft.com/office/officeart/2008/layout/LinedList"/>
    <dgm:cxn modelId="{3F08F123-4D5C-4F43-8E5A-E5A9AEFD95C2}" type="presParOf" srcId="{4B534335-D1D2-468F-B1B2-298CB6CC4AA8}" destId="{C6305E1F-D867-44C6-83EE-CB7520F86B7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C200610-9662-478F-9D0A-A8C2DC702873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2ACFD4D-9E71-4E08-821A-997EF66000C5}">
      <dgm:prSet custT="1"/>
      <dgm:spPr/>
      <dgm:t>
        <a:bodyPr/>
        <a:lstStyle/>
        <a:p>
          <a:r>
            <a:rPr lang="en-US" sz="3600" dirty="0"/>
            <a:t>A first-order logic (predicate logic)</a:t>
          </a:r>
        </a:p>
      </dgm:t>
    </dgm:pt>
    <dgm:pt modelId="{010921E9-CA9D-421E-BA4E-AEE08838DC69}" type="parTrans" cxnId="{E042308F-AE7A-456C-8278-17018E2F5DBC}">
      <dgm:prSet/>
      <dgm:spPr/>
      <dgm:t>
        <a:bodyPr/>
        <a:lstStyle/>
        <a:p>
          <a:endParaRPr lang="en-US"/>
        </a:p>
      </dgm:t>
    </dgm:pt>
    <dgm:pt modelId="{FA6C3E58-2C3A-494E-B0C1-A4938C26A1B0}" type="sibTrans" cxnId="{E042308F-AE7A-456C-8278-17018E2F5DBC}">
      <dgm:prSet/>
      <dgm:spPr/>
      <dgm:t>
        <a:bodyPr/>
        <a:lstStyle/>
        <a:p>
          <a:endParaRPr lang="en-US"/>
        </a:p>
      </dgm:t>
    </dgm:pt>
    <dgm:pt modelId="{6D1483A0-2BFE-403B-8949-BCDDFFF597A1}">
      <dgm:prSet custT="1"/>
      <dgm:spPr/>
      <dgm:t>
        <a:bodyPr/>
        <a:lstStyle/>
        <a:p>
          <a:r>
            <a:rPr lang="en-US" sz="3600" dirty="0"/>
            <a:t>V - program variables</a:t>
          </a:r>
        </a:p>
      </dgm:t>
    </dgm:pt>
    <dgm:pt modelId="{7475CB1F-3376-434D-9AEB-AA6E1F6E921F}" type="parTrans" cxnId="{C8852EB9-B285-4F7D-A4DE-15FB96625E35}">
      <dgm:prSet/>
      <dgm:spPr/>
      <dgm:t>
        <a:bodyPr/>
        <a:lstStyle/>
        <a:p>
          <a:endParaRPr lang="en-US"/>
        </a:p>
      </dgm:t>
    </dgm:pt>
    <dgm:pt modelId="{7B7E5457-858C-420B-B572-F51DF342B2EA}" type="sibTrans" cxnId="{C8852EB9-B285-4F7D-A4DE-15FB96625E35}">
      <dgm:prSet/>
      <dgm:spPr/>
      <dgm:t>
        <a:bodyPr/>
        <a:lstStyle/>
        <a:p>
          <a:endParaRPr lang="en-US"/>
        </a:p>
      </dgm:t>
    </dgm:pt>
    <dgm:pt modelId="{2AE6011E-0AB0-4F48-B549-CE8173DB42D1}">
      <dgm:prSet custT="1"/>
      <dgm:spPr/>
      <dgm:t>
        <a:bodyPr/>
        <a:lstStyle/>
        <a:p>
          <a:r>
            <a:rPr lang="en-US" sz="3600" dirty="0"/>
            <a:t>A - Ethereum addresses</a:t>
          </a:r>
        </a:p>
      </dgm:t>
    </dgm:pt>
    <dgm:pt modelId="{EDB93FA4-0B4B-4899-806E-EDA4AFD1F7DA}" type="parTrans" cxnId="{1A08ED04-6177-416F-8758-0B149C8CAA45}">
      <dgm:prSet/>
      <dgm:spPr/>
      <dgm:t>
        <a:bodyPr/>
        <a:lstStyle/>
        <a:p>
          <a:endParaRPr lang="en-US"/>
        </a:p>
      </dgm:t>
    </dgm:pt>
    <dgm:pt modelId="{B5C58DB5-350C-45D8-B895-DF1CD7CBBF9F}" type="sibTrans" cxnId="{1A08ED04-6177-416F-8758-0B149C8CAA45}">
      <dgm:prSet/>
      <dgm:spPr/>
      <dgm:t>
        <a:bodyPr/>
        <a:lstStyle/>
        <a:p>
          <a:endParaRPr lang="en-US"/>
        </a:p>
      </dgm:t>
    </dgm:pt>
    <dgm:pt modelId="{65B69F25-7B80-4094-8158-FAD8E2B31329}">
      <dgm:prSet custT="1"/>
      <dgm:spPr/>
      <dgm:t>
        <a:bodyPr/>
        <a:lstStyle/>
        <a:p>
          <a:r>
            <a:rPr lang="en-US" sz="3600" dirty="0"/>
            <a:t>Comprised of: Facts, Rules and Queries</a:t>
          </a:r>
        </a:p>
      </dgm:t>
    </dgm:pt>
    <dgm:pt modelId="{D151E3B2-DC49-4E30-BEC1-5E2D615E5B80}" type="parTrans" cxnId="{F6D40BBC-C82A-4FB5-909C-570E6EBBBD70}">
      <dgm:prSet/>
      <dgm:spPr/>
      <dgm:t>
        <a:bodyPr/>
        <a:lstStyle/>
        <a:p>
          <a:endParaRPr lang="en-US"/>
        </a:p>
      </dgm:t>
    </dgm:pt>
    <dgm:pt modelId="{5DB9BABB-8030-44A3-B971-E16C757A0939}" type="sibTrans" cxnId="{F6D40BBC-C82A-4FB5-909C-570E6EBBBD70}">
      <dgm:prSet/>
      <dgm:spPr/>
      <dgm:t>
        <a:bodyPr/>
        <a:lstStyle/>
        <a:p>
          <a:endParaRPr lang="en-US"/>
        </a:p>
      </dgm:t>
    </dgm:pt>
    <dgm:pt modelId="{0562E14C-4DC0-47A5-A3BB-DC8255772EA4}" type="pres">
      <dgm:prSet presAssocID="{EC200610-9662-478F-9D0A-A8C2DC702873}" presName="vert0" presStyleCnt="0">
        <dgm:presLayoutVars>
          <dgm:dir/>
          <dgm:animOne val="branch"/>
          <dgm:animLvl val="lvl"/>
        </dgm:presLayoutVars>
      </dgm:prSet>
      <dgm:spPr/>
    </dgm:pt>
    <dgm:pt modelId="{8D319987-B763-4A4B-94E0-91F736CE45FF}" type="pres">
      <dgm:prSet presAssocID="{32ACFD4D-9E71-4E08-821A-997EF66000C5}" presName="thickLine" presStyleLbl="alignNode1" presStyleIdx="0" presStyleCnt="4"/>
      <dgm:spPr/>
    </dgm:pt>
    <dgm:pt modelId="{2E88AB6A-7D62-4565-BEDE-E79C893B325F}" type="pres">
      <dgm:prSet presAssocID="{32ACFD4D-9E71-4E08-821A-997EF66000C5}" presName="horz1" presStyleCnt="0"/>
      <dgm:spPr/>
    </dgm:pt>
    <dgm:pt modelId="{80C74B1E-3744-4902-9471-BD06158DCC22}" type="pres">
      <dgm:prSet presAssocID="{32ACFD4D-9E71-4E08-821A-997EF66000C5}" presName="tx1" presStyleLbl="revTx" presStyleIdx="0" presStyleCnt="4"/>
      <dgm:spPr/>
    </dgm:pt>
    <dgm:pt modelId="{51B9DB62-A464-4D8D-8B9B-8F8B74B59A5C}" type="pres">
      <dgm:prSet presAssocID="{32ACFD4D-9E71-4E08-821A-997EF66000C5}" presName="vert1" presStyleCnt="0"/>
      <dgm:spPr/>
    </dgm:pt>
    <dgm:pt modelId="{C7ED40AA-E60A-4B9F-B317-C5BBBB9FC0CA}" type="pres">
      <dgm:prSet presAssocID="{6D1483A0-2BFE-403B-8949-BCDDFFF597A1}" presName="thickLine" presStyleLbl="alignNode1" presStyleIdx="1" presStyleCnt="4"/>
      <dgm:spPr/>
    </dgm:pt>
    <dgm:pt modelId="{6356E478-8504-45C4-A6CA-ADFBE927D272}" type="pres">
      <dgm:prSet presAssocID="{6D1483A0-2BFE-403B-8949-BCDDFFF597A1}" presName="horz1" presStyleCnt="0"/>
      <dgm:spPr/>
    </dgm:pt>
    <dgm:pt modelId="{82021A13-3DE3-43FD-B68A-453625B2B0B8}" type="pres">
      <dgm:prSet presAssocID="{6D1483A0-2BFE-403B-8949-BCDDFFF597A1}" presName="tx1" presStyleLbl="revTx" presStyleIdx="1" presStyleCnt="4"/>
      <dgm:spPr/>
    </dgm:pt>
    <dgm:pt modelId="{E215C0DF-B249-4536-855E-588F64926CB7}" type="pres">
      <dgm:prSet presAssocID="{6D1483A0-2BFE-403B-8949-BCDDFFF597A1}" presName="vert1" presStyleCnt="0"/>
      <dgm:spPr/>
    </dgm:pt>
    <dgm:pt modelId="{0E3A3AA8-884C-4114-84B3-7A349D124804}" type="pres">
      <dgm:prSet presAssocID="{2AE6011E-0AB0-4F48-B549-CE8173DB42D1}" presName="thickLine" presStyleLbl="alignNode1" presStyleIdx="2" presStyleCnt="4"/>
      <dgm:spPr/>
    </dgm:pt>
    <dgm:pt modelId="{BC03E047-B76D-49F1-9A4C-058A9C6BA55C}" type="pres">
      <dgm:prSet presAssocID="{2AE6011E-0AB0-4F48-B549-CE8173DB42D1}" presName="horz1" presStyleCnt="0"/>
      <dgm:spPr/>
    </dgm:pt>
    <dgm:pt modelId="{8A77A1CB-6C77-48BA-94BE-E04AEF670116}" type="pres">
      <dgm:prSet presAssocID="{2AE6011E-0AB0-4F48-B549-CE8173DB42D1}" presName="tx1" presStyleLbl="revTx" presStyleIdx="2" presStyleCnt="4"/>
      <dgm:spPr/>
    </dgm:pt>
    <dgm:pt modelId="{3842A3D8-BD3E-4AF8-B5F2-DF2D33B250DA}" type="pres">
      <dgm:prSet presAssocID="{2AE6011E-0AB0-4F48-B549-CE8173DB42D1}" presName="vert1" presStyleCnt="0"/>
      <dgm:spPr/>
    </dgm:pt>
    <dgm:pt modelId="{4E4B9CF4-4BA9-4ECA-9222-6C3685D311F2}" type="pres">
      <dgm:prSet presAssocID="{65B69F25-7B80-4094-8158-FAD8E2B31329}" presName="thickLine" presStyleLbl="alignNode1" presStyleIdx="3" presStyleCnt="4"/>
      <dgm:spPr/>
    </dgm:pt>
    <dgm:pt modelId="{B2C40186-0EFC-4DA1-B64C-09988C97FB7D}" type="pres">
      <dgm:prSet presAssocID="{65B69F25-7B80-4094-8158-FAD8E2B31329}" presName="horz1" presStyleCnt="0"/>
      <dgm:spPr/>
    </dgm:pt>
    <dgm:pt modelId="{D13F3028-157D-4C8B-9550-525929ACBD3A}" type="pres">
      <dgm:prSet presAssocID="{65B69F25-7B80-4094-8158-FAD8E2B31329}" presName="tx1" presStyleLbl="revTx" presStyleIdx="3" presStyleCnt="4"/>
      <dgm:spPr/>
    </dgm:pt>
    <dgm:pt modelId="{25359349-0BC1-406B-9B77-EED274F96C95}" type="pres">
      <dgm:prSet presAssocID="{65B69F25-7B80-4094-8158-FAD8E2B31329}" presName="vert1" presStyleCnt="0"/>
      <dgm:spPr/>
    </dgm:pt>
  </dgm:ptLst>
  <dgm:cxnLst>
    <dgm:cxn modelId="{1A08ED04-6177-416F-8758-0B149C8CAA45}" srcId="{EC200610-9662-478F-9D0A-A8C2DC702873}" destId="{2AE6011E-0AB0-4F48-B549-CE8173DB42D1}" srcOrd="2" destOrd="0" parTransId="{EDB93FA4-0B4B-4899-806E-EDA4AFD1F7DA}" sibTransId="{B5C58DB5-350C-45D8-B895-DF1CD7CBBF9F}"/>
    <dgm:cxn modelId="{7685BA0D-7859-4779-8E58-33419199BF72}" type="presOf" srcId="{EC200610-9662-478F-9D0A-A8C2DC702873}" destId="{0562E14C-4DC0-47A5-A3BB-DC8255772EA4}" srcOrd="0" destOrd="0" presId="urn:microsoft.com/office/officeart/2008/layout/LinedList"/>
    <dgm:cxn modelId="{1CC86E6A-38F4-4DAC-8B5D-01370F8D2E42}" type="presOf" srcId="{32ACFD4D-9E71-4E08-821A-997EF66000C5}" destId="{80C74B1E-3744-4902-9471-BD06158DCC22}" srcOrd="0" destOrd="0" presId="urn:microsoft.com/office/officeart/2008/layout/LinedList"/>
    <dgm:cxn modelId="{E042308F-AE7A-456C-8278-17018E2F5DBC}" srcId="{EC200610-9662-478F-9D0A-A8C2DC702873}" destId="{32ACFD4D-9E71-4E08-821A-997EF66000C5}" srcOrd="0" destOrd="0" parTransId="{010921E9-CA9D-421E-BA4E-AEE08838DC69}" sibTransId="{FA6C3E58-2C3A-494E-B0C1-A4938C26A1B0}"/>
    <dgm:cxn modelId="{81A7618F-BFB7-4D59-BC4B-50F053A6ABBF}" type="presOf" srcId="{6D1483A0-2BFE-403B-8949-BCDDFFF597A1}" destId="{82021A13-3DE3-43FD-B68A-453625B2B0B8}" srcOrd="0" destOrd="0" presId="urn:microsoft.com/office/officeart/2008/layout/LinedList"/>
    <dgm:cxn modelId="{C8852EB9-B285-4F7D-A4DE-15FB96625E35}" srcId="{EC200610-9662-478F-9D0A-A8C2DC702873}" destId="{6D1483A0-2BFE-403B-8949-BCDDFFF597A1}" srcOrd="1" destOrd="0" parTransId="{7475CB1F-3376-434D-9AEB-AA6E1F6E921F}" sibTransId="{7B7E5457-858C-420B-B572-F51DF342B2EA}"/>
    <dgm:cxn modelId="{F6D40BBC-C82A-4FB5-909C-570E6EBBBD70}" srcId="{EC200610-9662-478F-9D0A-A8C2DC702873}" destId="{65B69F25-7B80-4094-8158-FAD8E2B31329}" srcOrd="3" destOrd="0" parTransId="{D151E3B2-DC49-4E30-BEC1-5E2D615E5B80}" sibTransId="{5DB9BABB-8030-44A3-B971-E16C757A0939}"/>
    <dgm:cxn modelId="{5649ADD5-6C97-4F86-9F50-6C106C7B45D5}" type="presOf" srcId="{2AE6011E-0AB0-4F48-B549-CE8173DB42D1}" destId="{8A77A1CB-6C77-48BA-94BE-E04AEF670116}" srcOrd="0" destOrd="0" presId="urn:microsoft.com/office/officeart/2008/layout/LinedList"/>
    <dgm:cxn modelId="{7EEECDEB-2924-48B6-9025-6D40D0AEE615}" type="presOf" srcId="{65B69F25-7B80-4094-8158-FAD8E2B31329}" destId="{D13F3028-157D-4C8B-9550-525929ACBD3A}" srcOrd="0" destOrd="0" presId="urn:microsoft.com/office/officeart/2008/layout/LinedList"/>
    <dgm:cxn modelId="{90A1BFCF-E85C-447E-890E-5B383D9B48F9}" type="presParOf" srcId="{0562E14C-4DC0-47A5-A3BB-DC8255772EA4}" destId="{8D319987-B763-4A4B-94E0-91F736CE45FF}" srcOrd="0" destOrd="0" presId="urn:microsoft.com/office/officeart/2008/layout/LinedList"/>
    <dgm:cxn modelId="{B8238A8E-5806-49F7-8885-D60EC0560E30}" type="presParOf" srcId="{0562E14C-4DC0-47A5-A3BB-DC8255772EA4}" destId="{2E88AB6A-7D62-4565-BEDE-E79C893B325F}" srcOrd="1" destOrd="0" presId="urn:microsoft.com/office/officeart/2008/layout/LinedList"/>
    <dgm:cxn modelId="{5E6877A4-D022-408D-B895-EFB3DBA00103}" type="presParOf" srcId="{2E88AB6A-7D62-4565-BEDE-E79C893B325F}" destId="{80C74B1E-3744-4902-9471-BD06158DCC22}" srcOrd="0" destOrd="0" presId="urn:microsoft.com/office/officeart/2008/layout/LinedList"/>
    <dgm:cxn modelId="{AED42F72-012D-4CA6-90C6-152C60F1A9BF}" type="presParOf" srcId="{2E88AB6A-7D62-4565-BEDE-E79C893B325F}" destId="{51B9DB62-A464-4D8D-8B9B-8F8B74B59A5C}" srcOrd="1" destOrd="0" presId="urn:microsoft.com/office/officeart/2008/layout/LinedList"/>
    <dgm:cxn modelId="{194A5888-228C-4048-8BF3-1DF42A14EC5C}" type="presParOf" srcId="{0562E14C-4DC0-47A5-A3BB-DC8255772EA4}" destId="{C7ED40AA-E60A-4B9F-B317-C5BBBB9FC0CA}" srcOrd="2" destOrd="0" presId="urn:microsoft.com/office/officeart/2008/layout/LinedList"/>
    <dgm:cxn modelId="{67B08FDE-430F-44A5-8613-99F1255477FD}" type="presParOf" srcId="{0562E14C-4DC0-47A5-A3BB-DC8255772EA4}" destId="{6356E478-8504-45C4-A6CA-ADFBE927D272}" srcOrd="3" destOrd="0" presId="urn:microsoft.com/office/officeart/2008/layout/LinedList"/>
    <dgm:cxn modelId="{A4FF712E-ACD3-4C0F-82DF-9326528E8A0F}" type="presParOf" srcId="{6356E478-8504-45C4-A6CA-ADFBE927D272}" destId="{82021A13-3DE3-43FD-B68A-453625B2B0B8}" srcOrd="0" destOrd="0" presId="urn:microsoft.com/office/officeart/2008/layout/LinedList"/>
    <dgm:cxn modelId="{FDDE526D-A83A-454D-9197-C71806A3BBDE}" type="presParOf" srcId="{6356E478-8504-45C4-A6CA-ADFBE927D272}" destId="{E215C0DF-B249-4536-855E-588F64926CB7}" srcOrd="1" destOrd="0" presId="urn:microsoft.com/office/officeart/2008/layout/LinedList"/>
    <dgm:cxn modelId="{AC5AA227-A8E6-4EFC-95B0-AFCEB3DCB3A8}" type="presParOf" srcId="{0562E14C-4DC0-47A5-A3BB-DC8255772EA4}" destId="{0E3A3AA8-884C-4114-84B3-7A349D124804}" srcOrd="4" destOrd="0" presId="urn:microsoft.com/office/officeart/2008/layout/LinedList"/>
    <dgm:cxn modelId="{C839D304-6C03-4FA9-9D9A-D4A4CDDFF475}" type="presParOf" srcId="{0562E14C-4DC0-47A5-A3BB-DC8255772EA4}" destId="{BC03E047-B76D-49F1-9A4C-058A9C6BA55C}" srcOrd="5" destOrd="0" presId="urn:microsoft.com/office/officeart/2008/layout/LinedList"/>
    <dgm:cxn modelId="{613D0121-FDC8-4A94-94C4-8EA4CF75035F}" type="presParOf" srcId="{BC03E047-B76D-49F1-9A4C-058A9C6BA55C}" destId="{8A77A1CB-6C77-48BA-94BE-E04AEF670116}" srcOrd="0" destOrd="0" presId="urn:microsoft.com/office/officeart/2008/layout/LinedList"/>
    <dgm:cxn modelId="{70A1B8C9-BF63-412B-80B9-EA57F962DFCD}" type="presParOf" srcId="{BC03E047-B76D-49F1-9A4C-058A9C6BA55C}" destId="{3842A3D8-BD3E-4AF8-B5F2-DF2D33B250DA}" srcOrd="1" destOrd="0" presId="urn:microsoft.com/office/officeart/2008/layout/LinedList"/>
    <dgm:cxn modelId="{AA798838-0E5C-46AA-ABA9-57ADA0CC76A6}" type="presParOf" srcId="{0562E14C-4DC0-47A5-A3BB-DC8255772EA4}" destId="{4E4B9CF4-4BA9-4ECA-9222-6C3685D311F2}" srcOrd="6" destOrd="0" presId="urn:microsoft.com/office/officeart/2008/layout/LinedList"/>
    <dgm:cxn modelId="{5CFA8C95-4B67-4D29-B8C5-2233827F497F}" type="presParOf" srcId="{0562E14C-4DC0-47A5-A3BB-DC8255772EA4}" destId="{B2C40186-0EFC-4DA1-B64C-09988C97FB7D}" srcOrd="7" destOrd="0" presId="urn:microsoft.com/office/officeart/2008/layout/LinedList"/>
    <dgm:cxn modelId="{262D675A-A949-409E-9E8F-925F51F7AE53}" type="presParOf" srcId="{B2C40186-0EFC-4DA1-B64C-09988C97FB7D}" destId="{D13F3028-157D-4C8B-9550-525929ACBD3A}" srcOrd="0" destOrd="0" presId="urn:microsoft.com/office/officeart/2008/layout/LinedList"/>
    <dgm:cxn modelId="{1CC2F8B2-C983-40C0-ABB3-B4008CE75318}" type="presParOf" srcId="{B2C40186-0EFC-4DA1-B64C-09988C97FB7D}" destId="{25359349-0BC1-406B-9B77-EED274F96C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A268661-53F2-46B8-AB64-92F0F6767A1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67A1856-F37B-4238-B724-EF4C7E8AFCA4}">
      <dgm:prSet custT="1"/>
      <dgm:spPr/>
      <dgm:t>
        <a:bodyPr/>
        <a:lstStyle/>
        <a:p>
          <a:r>
            <a:rPr lang="en-US" sz="3200" dirty="0"/>
            <a:t>The paper focuses on the case where contract A relies on external contract B which does not exist anymore</a:t>
          </a:r>
        </a:p>
      </dgm:t>
    </dgm:pt>
    <dgm:pt modelId="{2252130F-6586-43FF-BA1E-9C1DABA5057C}" type="parTrans" cxnId="{2550CEAB-2559-46C7-8A78-777731F28851}">
      <dgm:prSet/>
      <dgm:spPr/>
      <dgm:t>
        <a:bodyPr/>
        <a:lstStyle/>
        <a:p>
          <a:endParaRPr lang="en-US"/>
        </a:p>
      </dgm:t>
    </dgm:pt>
    <dgm:pt modelId="{A2394D72-788A-4016-9D14-977B2B78013B}" type="sibTrans" cxnId="{2550CEAB-2559-46C7-8A78-777731F28851}">
      <dgm:prSet/>
      <dgm:spPr/>
      <dgm:t>
        <a:bodyPr/>
        <a:lstStyle/>
        <a:p>
          <a:endParaRPr lang="en-US"/>
        </a:p>
      </dgm:t>
    </dgm:pt>
    <dgm:pt modelId="{7D8E2C3E-A05A-4EFB-9902-C25FA4D8B0AA}">
      <dgm:prSet custT="1"/>
      <dgm:spPr/>
      <dgm:t>
        <a:bodyPr/>
        <a:lstStyle/>
        <a:p>
          <a:r>
            <a:rPr lang="en-US" sz="3200" dirty="0"/>
            <a:t>DELEGATECALL: Contract A calls a method in contract B while granting it access to contract A’s storage</a:t>
          </a:r>
        </a:p>
      </dgm:t>
    </dgm:pt>
    <dgm:pt modelId="{72ADA81A-7AFE-4F83-8290-0FE84A933DFD}" type="parTrans" cxnId="{D839997F-53AE-4F02-8F05-A20F8393B3B6}">
      <dgm:prSet/>
      <dgm:spPr/>
      <dgm:t>
        <a:bodyPr/>
        <a:lstStyle/>
        <a:p>
          <a:endParaRPr lang="en-US"/>
        </a:p>
      </dgm:t>
    </dgm:pt>
    <dgm:pt modelId="{447EE1D1-2F12-4A9D-93CA-747D9770BED6}" type="sibTrans" cxnId="{D839997F-53AE-4F02-8F05-A20F8393B3B6}">
      <dgm:prSet/>
      <dgm:spPr/>
      <dgm:t>
        <a:bodyPr/>
        <a:lstStyle/>
        <a:p>
          <a:endParaRPr lang="en-US"/>
        </a:p>
      </dgm:t>
    </dgm:pt>
    <dgm:pt modelId="{24755DAA-5819-4802-A2A1-BFCE8A9D31A8}">
      <dgm:prSet custT="1"/>
      <dgm:spPr/>
      <dgm:t>
        <a:bodyPr/>
        <a:lstStyle/>
        <a:p>
          <a:r>
            <a:rPr lang="en-US" sz="3200" dirty="0"/>
            <a:t>When contract A tries to call a destructed contract B, it doesn’t result in a failure. The next line of code is executed</a:t>
          </a:r>
        </a:p>
      </dgm:t>
    </dgm:pt>
    <dgm:pt modelId="{543E1371-5F22-4416-8FD3-1A5DB9D6CABC}" type="parTrans" cxnId="{FFAF2C59-C3D2-4C93-B760-D72C5CD33A07}">
      <dgm:prSet/>
      <dgm:spPr/>
      <dgm:t>
        <a:bodyPr/>
        <a:lstStyle/>
        <a:p>
          <a:endParaRPr lang="en-US"/>
        </a:p>
      </dgm:t>
    </dgm:pt>
    <dgm:pt modelId="{A39586F5-CD59-482B-8643-779BC3DF03D6}" type="sibTrans" cxnId="{FFAF2C59-C3D2-4C93-B760-D72C5CD33A07}">
      <dgm:prSet/>
      <dgm:spPr/>
      <dgm:t>
        <a:bodyPr/>
        <a:lstStyle/>
        <a:p>
          <a:endParaRPr lang="en-US"/>
        </a:p>
      </dgm:t>
    </dgm:pt>
    <dgm:pt modelId="{D537594D-AD09-4338-AB9F-3CBEC998B6ED}" type="pres">
      <dgm:prSet presAssocID="{7A268661-53F2-46B8-AB64-92F0F6767A1C}" presName="vert0" presStyleCnt="0">
        <dgm:presLayoutVars>
          <dgm:dir/>
          <dgm:animOne val="branch"/>
          <dgm:animLvl val="lvl"/>
        </dgm:presLayoutVars>
      </dgm:prSet>
      <dgm:spPr/>
    </dgm:pt>
    <dgm:pt modelId="{DB75E229-31A8-434A-B7A0-C8AA84C303FF}" type="pres">
      <dgm:prSet presAssocID="{767A1856-F37B-4238-B724-EF4C7E8AFCA4}" presName="thickLine" presStyleLbl="alignNode1" presStyleIdx="0" presStyleCnt="3"/>
      <dgm:spPr/>
    </dgm:pt>
    <dgm:pt modelId="{A33665DC-C8DC-4C4C-826E-15C56788C4CE}" type="pres">
      <dgm:prSet presAssocID="{767A1856-F37B-4238-B724-EF4C7E8AFCA4}" presName="horz1" presStyleCnt="0"/>
      <dgm:spPr/>
    </dgm:pt>
    <dgm:pt modelId="{CB852381-BE28-4E30-A531-949942C4BDC5}" type="pres">
      <dgm:prSet presAssocID="{767A1856-F37B-4238-B724-EF4C7E8AFCA4}" presName="tx1" presStyleLbl="revTx" presStyleIdx="0" presStyleCnt="3"/>
      <dgm:spPr/>
    </dgm:pt>
    <dgm:pt modelId="{66126F56-C514-4AE5-AF8A-C739F9EAAC7D}" type="pres">
      <dgm:prSet presAssocID="{767A1856-F37B-4238-B724-EF4C7E8AFCA4}" presName="vert1" presStyleCnt="0"/>
      <dgm:spPr/>
    </dgm:pt>
    <dgm:pt modelId="{10237BCA-D77A-446B-9B9D-C5799E009E02}" type="pres">
      <dgm:prSet presAssocID="{7D8E2C3E-A05A-4EFB-9902-C25FA4D8B0AA}" presName="thickLine" presStyleLbl="alignNode1" presStyleIdx="1" presStyleCnt="3"/>
      <dgm:spPr/>
    </dgm:pt>
    <dgm:pt modelId="{94102814-2D2C-41FB-9AC2-33BE61398392}" type="pres">
      <dgm:prSet presAssocID="{7D8E2C3E-A05A-4EFB-9902-C25FA4D8B0AA}" presName="horz1" presStyleCnt="0"/>
      <dgm:spPr/>
    </dgm:pt>
    <dgm:pt modelId="{F13BD262-3AB5-46E4-873E-06E53A1A08FF}" type="pres">
      <dgm:prSet presAssocID="{7D8E2C3E-A05A-4EFB-9902-C25FA4D8B0AA}" presName="tx1" presStyleLbl="revTx" presStyleIdx="1" presStyleCnt="3"/>
      <dgm:spPr/>
    </dgm:pt>
    <dgm:pt modelId="{6BB29A2B-C56C-4DA2-BA16-4EEA796686C4}" type="pres">
      <dgm:prSet presAssocID="{7D8E2C3E-A05A-4EFB-9902-C25FA4D8B0AA}" presName="vert1" presStyleCnt="0"/>
      <dgm:spPr/>
    </dgm:pt>
    <dgm:pt modelId="{5D4D666E-A844-432D-B8E0-CFBAA4C1D23F}" type="pres">
      <dgm:prSet presAssocID="{24755DAA-5819-4802-A2A1-BFCE8A9D31A8}" presName="thickLine" presStyleLbl="alignNode1" presStyleIdx="2" presStyleCnt="3"/>
      <dgm:spPr/>
    </dgm:pt>
    <dgm:pt modelId="{7C62BD10-736C-461B-AF5D-1EED7730B5BD}" type="pres">
      <dgm:prSet presAssocID="{24755DAA-5819-4802-A2A1-BFCE8A9D31A8}" presName="horz1" presStyleCnt="0"/>
      <dgm:spPr/>
    </dgm:pt>
    <dgm:pt modelId="{3D9817FC-C133-4A16-A80E-73B5FFE01C02}" type="pres">
      <dgm:prSet presAssocID="{24755DAA-5819-4802-A2A1-BFCE8A9D31A8}" presName="tx1" presStyleLbl="revTx" presStyleIdx="2" presStyleCnt="3"/>
      <dgm:spPr/>
    </dgm:pt>
    <dgm:pt modelId="{FB869E28-F319-4444-9F65-393A2483C9CA}" type="pres">
      <dgm:prSet presAssocID="{24755DAA-5819-4802-A2A1-BFCE8A9D31A8}" presName="vert1" presStyleCnt="0"/>
      <dgm:spPr/>
    </dgm:pt>
  </dgm:ptLst>
  <dgm:cxnLst>
    <dgm:cxn modelId="{08795E19-C8F7-4191-89ED-D7D16BBA9387}" type="presOf" srcId="{7D8E2C3E-A05A-4EFB-9902-C25FA4D8B0AA}" destId="{F13BD262-3AB5-46E4-873E-06E53A1A08FF}" srcOrd="0" destOrd="0" presId="urn:microsoft.com/office/officeart/2008/layout/LinedList"/>
    <dgm:cxn modelId="{005E365D-09B6-4D3E-B13C-129186A9D14A}" type="presOf" srcId="{24755DAA-5819-4802-A2A1-BFCE8A9D31A8}" destId="{3D9817FC-C133-4A16-A80E-73B5FFE01C02}" srcOrd="0" destOrd="0" presId="urn:microsoft.com/office/officeart/2008/layout/LinedList"/>
    <dgm:cxn modelId="{07D8B047-031B-4497-AC86-14C841C0E29F}" type="presOf" srcId="{767A1856-F37B-4238-B724-EF4C7E8AFCA4}" destId="{CB852381-BE28-4E30-A531-949942C4BDC5}" srcOrd="0" destOrd="0" presId="urn:microsoft.com/office/officeart/2008/layout/LinedList"/>
    <dgm:cxn modelId="{FFAF2C59-C3D2-4C93-B760-D72C5CD33A07}" srcId="{7A268661-53F2-46B8-AB64-92F0F6767A1C}" destId="{24755DAA-5819-4802-A2A1-BFCE8A9D31A8}" srcOrd="2" destOrd="0" parTransId="{543E1371-5F22-4416-8FD3-1A5DB9D6CABC}" sibTransId="{A39586F5-CD59-482B-8643-779BC3DF03D6}"/>
    <dgm:cxn modelId="{D839997F-53AE-4F02-8F05-A20F8393B3B6}" srcId="{7A268661-53F2-46B8-AB64-92F0F6767A1C}" destId="{7D8E2C3E-A05A-4EFB-9902-C25FA4D8B0AA}" srcOrd="1" destOrd="0" parTransId="{72ADA81A-7AFE-4F83-8290-0FE84A933DFD}" sibTransId="{447EE1D1-2F12-4A9D-93CA-747D9770BED6}"/>
    <dgm:cxn modelId="{2550CEAB-2559-46C7-8A78-777731F28851}" srcId="{7A268661-53F2-46B8-AB64-92F0F6767A1C}" destId="{767A1856-F37B-4238-B724-EF4C7E8AFCA4}" srcOrd="0" destOrd="0" parTransId="{2252130F-6586-43FF-BA1E-9C1DABA5057C}" sibTransId="{A2394D72-788A-4016-9D14-977B2B78013B}"/>
    <dgm:cxn modelId="{A5581DB9-C3AE-45EB-815B-69410F950550}" type="presOf" srcId="{7A268661-53F2-46B8-AB64-92F0F6767A1C}" destId="{D537594D-AD09-4338-AB9F-3CBEC998B6ED}" srcOrd="0" destOrd="0" presId="urn:microsoft.com/office/officeart/2008/layout/LinedList"/>
    <dgm:cxn modelId="{6CEAC356-929A-4831-A5A6-8E29C34EB15D}" type="presParOf" srcId="{D537594D-AD09-4338-AB9F-3CBEC998B6ED}" destId="{DB75E229-31A8-434A-B7A0-C8AA84C303FF}" srcOrd="0" destOrd="0" presId="urn:microsoft.com/office/officeart/2008/layout/LinedList"/>
    <dgm:cxn modelId="{A29B0AC5-85FE-4883-AAF1-6453A1E5A9C6}" type="presParOf" srcId="{D537594D-AD09-4338-AB9F-3CBEC998B6ED}" destId="{A33665DC-C8DC-4C4C-826E-15C56788C4CE}" srcOrd="1" destOrd="0" presId="urn:microsoft.com/office/officeart/2008/layout/LinedList"/>
    <dgm:cxn modelId="{F919CD79-5EE8-4296-86E2-F439709AF728}" type="presParOf" srcId="{A33665DC-C8DC-4C4C-826E-15C56788C4CE}" destId="{CB852381-BE28-4E30-A531-949942C4BDC5}" srcOrd="0" destOrd="0" presId="urn:microsoft.com/office/officeart/2008/layout/LinedList"/>
    <dgm:cxn modelId="{455138EC-EE68-40F9-B646-B7869853042D}" type="presParOf" srcId="{A33665DC-C8DC-4C4C-826E-15C56788C4CE}" destId="{66126F56-C514-4AE5-AF8A-C739F9EAAC7D}" srcOrd="1" destOrd="0" presId="urn:microsoft.com/office/officeart/2008/layout/LinedList"/>
    <dgm:cxn modelId="{F88AAED7-BAA2-43AA-8A2E-822180FA192F}" type="presParOf" srcId="{D537594D-AD09-4338-AB9F-3CBEC998B6ED}" destId="{10237BCA-D77A-446B-9B9D-C5799E009E02}" srcOrd="2" destOrd="0" presId="urn:microsoft.com/office/officeart/2008/layout/LinedList"/>
    <dgm:cxn modelId="{E5E8DE6A-C1C6-4A5D-987F-0F9489106302}" type="presParOf" srcId="{D537594D-AD09-4338-AB9F-3CBEC998B6ED}" destId="{94102814-2D2C-41FB-9AC2-33BE61398392}" srcOrd="3" destOrd="0" presId="urn:microsoft.com/office/officeart/2008/layout/LinedList"/>
    <dgm:cxn modelId="{6634A3A5-1247-4E68-90FD-3450EEF0CFCF}" type="presParOf" srcId="{94102814-2D2C-41FB-9AC2-33BE61398392}" destId="{F13BD262-3AB5-46E4-873E-06E53A1A08FF}" srcOrd="0" destOrd="0" presId="urn:microsoft.com/office/officeart/2008/layout/LinedList"/>
    <dgm:cxn modelId="{8677ACEE-8966-419D-9DB8-670177266868}" type="presParOf" srcId="{94102814-2D2C-41FB-9AC2-33BE61398392}" destId="{6BB29A2B-C56C-4DA2-BA16-4EEA796686C4}" srcOrd="1" destOrd="0" presId="urn:microsoft.com/office/officeart/2008/layout/LinedList"/>
    <dgm:cxn modelId="{9245E371-6F7C-41D7-834C-EF8F762461E6}" type="presParOf" srcId="{D537594D-AD09-4338-AB9F-3CBEC998B6ED}" destId="{5D4D666E-A844-432D-B8E0-CFBAA4C1D23F}" srcOrd="4" destOrd="0" presId="urn:microsoft.com/office/officeart/2008/layout/LinedList"/>
    <dgm:cxn modelId="{735398C2-B3E8-43C7-B6E0-6D247D5D0938}" type="presParOf" srcId="{D537594D-AD09-4338-AB9F-3CBEC998B6ED}" destId="{7C62BD10-736C-461B-AF5D-1EED7730B5BD}" srcOrd="5" destOrd="0" presId="urn:microsoft.com/office/officeart/2008/layout/LinedList"/>
    <dgm:cxn modelId="{61A28E66-F24A-4358-8255-E0245425173D}" type="presParOf" srcId="{7C62BD10-736C-461B-AF5D-1EED7730B5BD}" destId="{3D9817FC-C133-4A16-A80E-73B5FFE01C02}" srcOrd="0" destOrd="0" presId="urn:microsoft.com/office/officeart/2008/layout/LinedList"/>
    <dgm:cxn modelId="{087FB512-F92C-474C-AF3E-63E2692D179D}" type="presParOf" srcId="{7C62BD10-736C-461B-AF5D-1EED7730B5BD}" destId="{FB869E28-F319-4444-9F65-393A2483C9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A268661-53F2-46B8-AB64-92F0F6767A1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67A1856-F37B-4238-B724-EF4C7E8AFCA4}">
      <dgm:prSet custT="1"/>
      <dgm:spPr/>
      <dgm:t>
        <a:bodyPr/>
        <a:lstStyle/>
        <a:p>
          <a:r>
            <a:rPr lang="en-US" sz="3600" dirty="0"/>
            <a:t>SLOAD: value = storage[key]</a:t>
          </a:r>
        </a:p>
      </dgm:t>
    </dgm:pt>
    <dgm:pt modelId="{2252130F-6586-43FF-BA1E-9C1DABA5057C}" type="parTrans" cxnId="{2550CEAB-2559-46C7-8A78-777731F28851}">
      <dgm:prSet/>
      <dgm:spPr/>
      <dgm:t>
        <a:bodyPr/>
        <a:lstStyle/>
        <a:p>
          <a:endParaRPr lang="en-US"/>
        </a:p>
      </dgm:t>
    </dgm:pt>
    <dgm:pt modelId="{A2394D72-788A-4016-9D14-977B2B78013B}" type="sibTrans" cxnId="{2550CEAB-2559-46C7-8A78-777731F28851}">
      <dgm:prSet/>
      <dgm:spPr/>
      <dgm:t>
        <a:bodyPr/>
        <a:lstStyle/>
        <a:p>
          <a:endParaRPr lang="en-US"/>
        </a:p>
      </dgm:t>
    </dgm:pt>
    <dgm:pt modelId="{7D8E2C3E-A05A-4EFB-9902-C25FA4D8B0AA}">
      <dgm:prSet custT="1"/>
      <dgm:spPr/>
      <dgm:t>
        <a:bodyPr/>
        <a:lstStyle/>
        <a:p>
          <a:r>
            <a:rPr lang="en-US" sz="3600" dirty="0"/>
            <a:t>SSTORE: storage[key] = value</a:t>
          </a:r>
        </a:p>
      </dgm:t>
    </dgm:pt>
    <dgm:pt modelId="{72ADA81A-7AFE-4F83-8290-0FE84A933DFD}" type="parTrans" cxnId="{D839997F-53AE-4F02-8F05-A20F8393B3B6}">
      <dgm:prSet/>
      <dgm:spPr/>
      <dgm:t>
        <a:bodyPr/>
        <a:lstStyle/>
        <a:p>
          <a:endParaRPr lang="en-US"/>
        </a:p>
      </dgm:t>
    </dgm:pt>
    <dgm:pt modelId="{447EE1D1-2F12-4A9D-93CA-747D9770BED6}" type="sibTrans" cxnId="{D839997F-53AE-4F02-8F05-A20F8393B3B6}">
      <dgm:prSet/>
      <dgm:spPr/>
      <dgm:t>
        <a:bodyPr/>
        <a:lstStyle/>
        <a:p>
          <a:endParaRPr lang="en-US"/>
        </a:p>
      </dgm:t>
    </dgm:pt>
    <dgm:pt modelId="{D537594D-AD09-4338-AB9F-3CBEC998B6ED}" type="pres">
      <dgm:prSet presAssocID="{7A268661-53F2-46B8-AB64-92F0F6767A1C}" presName="vert0" presStyleCnt="0">
        <dgm:presLayoutVars>
          <dgm:dir/>
          <dgm:animOne val="branch"/>
          <dgm:animLvl val="lvl"/>
        </dgm:presLayoutVars>
      </dgm:prSet>
      <dgm:spPr/>
    </dgm:pt>
    <dgm:pt modelId="{DB75E229-31A8-434A-B7A0-C8AA84C303FF}" type="pres">
      <dgm:prSet presAssocID="{767A1856-F37B-4238-B724-EF4C7E8AFCA4}" presName="thickLine" presStyleLbl="alignNode1" presStyleIdx="0" presStyleCnt="2"/>
      <dgm:spPr/>
    </dgm:pt>
    <dgm:pt modelId="{A33665DC-C8DC-4C4C-826E-15C56788C4CE}" type="pres">
      <dgm:prSet presAssocID="{767A1856-F37B-4238-B724-EF4C7E8AFCA4}" presName="horz1" presStyleCnt="0"/>
      <dgm:spPr/>
    </dgm:pt>
    <dgm:pt modelId="{CB852381-BE28-4E30-A531-949942C4BDC5}" type="pres">
      <dgm:prSet presAssocID="{767A1856-F37B-4238-B724-EF4C7E8AFCA4}" presName="tx1" presStyleLbl="revTx" presStyleIdx="0" presStyleCnt="2"/>
      <dgm:spPr/>
    </dgm:pt>
    <dgm:pt modelId="{66126F56-C514-4AE5-AF8A-C739F9EAAC7D}" type="pres">
      <dgm:prSet presAssocID="{767A1856-F37B-4238-B724-EF4C7E8AFCA4}" presName="vert1" presStyleCnt="0"/>
      <dgm:spPr/>
    </dgm:pt>
    <dgm:pt modelId="{10237BCA-D77A-446B-9B9D-C5799E009E02}" type="pres">
      <dgm:prSet presAssocID="{7D8E2C3E-A05A-4EFB-9902-C25FA4D8B0AA}" presName="thickLine" presStyleLbl="alignNode1" presStyleIdx="1" presStyleCnt="2"/>
      <dgm:spPr/>
    </dgm:pt>
    <dgm:pt modelId="{94102814-2D2C-41FB-9AC2-33BE61398392}" type="pres">
      <dgm:prSet presAssocID="{7D8E2C3E-A05A-4EFB-9902-C25FA4D8B0AA}" presName="horz1" presStyleCnt="0"/>
      <dgm:spPr/>
    </dgm:pt>
    <dgm:pt modelId="{F13BD262-3AB5-46E4-873E-06E53A1A08FF}" type="pres">
      <dgm:prSet presAssocID="{7D8E2C3E-A05A-4EFB-9902-C25FA4D8B0AA}" presName="tx1" presStyleLbl="revTx" presStyleIdx="1" presStyleCnt="2"/>
      <dgm:spPr/>
    </dgm:pt>
    <dgm:pt modelId="{6BB29A2B-C56C-4DA2-BA16-4EEA796686C4}" type="pres">
      <dgm:prSet presAssocID="{7D8E2C3E-A05A-4EFB-9902-C25FA4D8B0AA}" presName="vert1" presStyleCnt="0"/>
      <dgm:spPr/>
    </dgm:pt>
  </dgm:ptLst>
  <dgm:cxnLst>
    <dgm:cxn modelId="{08795E19-C8F7-4191-89ED-D7D16BBA9387}" type="presOf" srcId="{7D8E2C3E-A05A-4EFB-9902-C25FA4D8B0AA}" destId="{F13BD262-3AB5-46E4-873E-06E53A1A08FF}" srcOrd="0" destOrd="0" presId="urn:microsoft.com/office/officeart/2008/layout/LinedList"/>
    <dgm:cxn modelId="{07D8B047-031B-4497-AC86-14C841C0E29F}" type="presOf" srcId="{767A1856-F37B-4238-B724-EF4C7E8AFCA4}" destId="{CB852381-BE28-4E30-A531-949942C4BDC5}" srcOrd="0" destOrd="0" presId="urn:microsoft.com/office/officeart/2008/layout/LinedList"/>
    <dgm:cxn modelId="{D839997F-53AE-4F02-8F05-A20F8393B3B6}" srcId="{7A268661-53F2-46B8-AB64-92F0F6767A1C}" destId="{7D8E2C3E-A05A-4EFB-9902-C25FA4D8B0AA}" srcOrd="1" destOrd="0" parTransId="{72ADA81A-7AFE-4F83-8290-0FE84A933DFD}" sibTransId="{447EE1D1-2F12-4A9D-93CA-747D9770BED6}"/>
    <dgm:cxn modelId="{2550CEAB-2559-46C7-8A78-777731F28851}" srcId="{7A268661-53F2-46B8-AB64-92F0F6767A1C}" destId="{767A1856-F37B-4238-B724-EF4C7E8AFCA4}" srcOrd="0" destOrd="0" parTransId="{2252130F-6586-43FF-BA1E-9C1DABA5057C}" sibTransId="{A2394D72-788A-4016-9D14-977B2B78013B}"/>
    <dgm:cxn modelId="{A5581DB9-C3AE-45EB-815B-69410F950550}" type="presOf" srcId="{7A268661-53F2-46B8-AB64-92F0F6767A1C}" destId="{D537594D-AD09-4338-AB9F-3CBEC998B6ED}" srcOrd="0" destOrd="0" presId="urn:microsoft.com/office/officeart/2008/layout/LinedList"/>
    <dgm:cxn modelId="{6CEAC356-929A-4831-A5A6-8E29C34EB15D}" type="presParOf" srcId="{D537594D-AD09-4338-AB9F-3CBEC998B6ED}" destId="{DB75E229-31A8-434A-B7A0-C8AA84C303FF}" srcOrd="0" destOrd="0" presId="urn:microsoft.com/office/officeart/2008/layout/LinedList"/>
    <dgm:cxn modelId="{A29B0AC5-85FE-4883-AAF1-6453A1E5A9C6}" type="presParOf" srcId="{D537594D-AD09-4338-AB9F-3CBEC998B6ED}" destId="{A33665DC-C8DC-4C4C-826E-15C56788C4CE}" srcOrd="1" destOrd="0" presId="urn:microsoft.com/office/officeart/2008/layout/LinedList"/>
    <dgm:cxn modelId="{F919CD79-5EE8-4296-86E2-F439709AF728}" type="presParOf" srcId="{A33665DC-C8DC-4C4C-826E-15C56788C4CE}" destId="{CB852381-BE28-4E30-A531-949942C4BDC5}" srcOrd="0" destOrd="0" presId="urn:microsoft.com/office/officeart/2008/layout/LinedList"/>
    <dgm:cxn modelId="{455138EC-EE68-40F9-B646-B7869853042D}" type="presParOf" srcId="{A33665DC-C8DC-4C4C-826E-15C56788C4CE}" destId="{66126F56-C514-4AE5-AF8A-C739F9EAAC7D}" srcOrd="1" destOrd="0" presId="urn:microsoft.com/office/officeart/2008/layout/LinedList"/>
    <dgm:cxn modelId="{F88AAED7-BAA2-43AA-8A2E-822180FA192F}" type="presParOf" srcId="{D537594D-AD09-4338-AB9F-3CBEC998B6ED}" destId="{10237BCA-D77A-446B-9B9D-C5799E009E02}" srcOrd="2" destOrd="0" presId="urn:microsoft.com/office/officeart/2008/layout/LinedList"/>
    <dgm:cxn modelId="{E5E8DE6A-C1C6-4A5D-987F-0F9489106302}" type="presParOf" srcId="{D537594D-AD09-4338-AB9F-3CBEC998B6ED}" destId="{94102814-2D2C-41FB-9AC2-33BE61398392}" srcOrd="3" destOrd="0" presId="urn:microsoft.com/office/officeart/2008/layout/LinedList"/>
    <dgm:cxn modelId="{6634A3A5-1247-4E68-90FD-3450EEF0CFCF}" type="presParOf" srcId="{94102814-2D2C-41FB-9AC2-33BE61398392}" destId="{F13BD262-3AB5-46E4-873E-06E53A1A08FF}" srcOrd="0" destOrd="0" presId="urn:microsoft.com/office/officeart/2008/layout/LinedList"/>
    <dgm:cxn modelId="{8677ACEE-8966-419D-9DB8-670177266868}" type="presParOf" srcId="{94102814-2D2C-41FB-9AC2-33BE61398392}" destId="{6BB29A2B-C56C-4DA2-BA16-4EEA796686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47FA34-5B9C-41DB-96B0-8949DEA02840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097A4DD-A28B-4462-8188-52DEF0F1592F}">
      <dgm:prSet custT="1"/>
      <dgm:spPr/>
      <dgm:t>
        <a:bodyPr/>
        <a:lstStyle/>
        <a:p>
          <a:r>
            <a:rPr lang="en-US" sz="3600" dirty="0"/>
            <a:t>Manual analysis of top flagged contracts</a:t>
          </a:r>
        </a:p>
      </dgm:t>
    </dgm:pt>
    <dgm:pt modelId="{B589AD84-00FD-465F-820F-01AD49D90447}" type="parTrans" cxnId="{086FD084-AD76-4ECF-89CC-7AF0AD207FAD}">
      <dgm:prSet/>
      <dgm:spPr/>
      <dgm:t>
        <a:bodyPr/>
        <a:lstStyle/>
        <a:p>
          <a:endParaRPr lang="en-US"/>
        </a:p>
      </dgm:t>
    </dgm:pt>
    <dgm:pt modelId="{C4C00367-930F-444B-991D-57D90516992C}" type="sibTrans" cxnId="{086FD084-AD76-4ECF-89CC-7AF0AD207FAD}">
      <dgm:prSet/>
      <dgm:spPr/>
      <dgm:t>
        <a:bodyPr/>
        <a:lstStyle/>
        <a:p>
          <a:endParaRPr lang="en-US"/>
        </a:p>
      </dgm:t>
    </dgm:pt>
    <dgm:pt modelId="{CFDBFD2B-B452-4305-A11C-C965D4575104}">
      <dgm:prSet custT="1"/>
      <dgm:spPr/>
      <dgm:t>
        <a:bodyPr/>
        <a:lstStyle/>
        <a:p>
          <a:r>
            <a:rPr lang="en-US" sz="3600" dirty="0"/>
            <a:t>Sanity checks on The DAO hack and the Parity Wallet Hack</a:t>
          </a:r>
        </a:p>
      </dgm:t>
    </dgm:pt>
    <dgm:pt modelId="{FF5462AA-1674-4ADE-BB1B-31FD1E5E07D0}" type="parTrans" cxnId="{D686EBF6-31F2-4F54-A348-D129C86307CD}">
      <dgm:prSet/>
      <dgm:spPr/>
      <dgm:t>
        <a:bodyPr/>
        <a:lstStyle/>
        <a:p>
          <a:endParaRPr lang="en-US"/>
        </a:p>
      </dgm:t>
    </dgm:pt>
    <dgm:pt modelId="{111498C2-BE1F-431A-ADFA-6C225032E8BF}" type="sibTrans" cxnId="{D686EBF6-31F2-4F54-A348-D129C86307CD}">
      <dgm:prSet/>
      <dgm:spPr/>
      <dgm:t>
        <a:bodyPr/>
        <a:lstStyle/>
        <a:p>
          <a:endParaRPr lang="en-US"/>
        </a:p>
      </dgm:t>
    </dgm:pt>
    <dgm:pt modelId="{EE2569AC-5B8D-4A2A-AC9E-1DBF924AFD87}" type="pres">
      <dgm:prSet presAssocID="{8147FA34-5B9C-41DB-96B0-8949DEA02840}" presName="vert0" presStyleCnt="0">
        <dgm:presLayoutVars>
          <dgm:dir/>
          <dgm:animOne val="branch"/>
          <dgm:animLvl val="lvl"/>
        </dgm:presLayoutVars>
      </dgm:prSet>
      <dgm:spPr/>
    </dgm:pt>
    <dgm:pt modelId="{0C4652FF-59A6-453E-92B1-BA9E88E3DCAE}" type="pres">
      <dgm:prSet presAssocID="{C097A4DD-A28B-4462-8188-52DEF0F1592F}" presName="thickLine" presStyleLbl="alignNode1" presStyleIdx="0" presStyleCnt="2"/>
      <dgm:spPr/>
    </dgm:pt>
    <dgm:pt modelId="{F327BD51-6315-4C88-A143-575F75175F2F}" type="pres">
      <dgm:prSet presAssocID="{C097A4DD-A28B-4462-8188-52DEF0F1592F}" presName="horz1" presStyleCnt="0"/>
      <dgm:spPr/>
    </dgm:pt>
    <dgm:pt modelId="{A2D4E582-7E6B-4879-B944-3E8CBC28F6A7}" type="pres">
      <dgm:prSet presAssocID="{C097A4DD-A28B-4462-8188-52DEF0F1592F}" presName="tx1" presStyleLbl="revTx" presStyleIdx="0" presStyleCnt="2"/>
      <dgm:spPr/>
    </dgm:pt>
    <dgm:pt modelId="{5507B40D-9473-4545-A3E0-BA8ECD909DAE}" type="pres">
      <dgm:prSet presAssocID="{C097A4DD-A28B-4462-8188-52DEF0F1592F}" presName="vert1" presStyleCnt="0"/>
      <dgm:spPr/>
    </dgm:pt>
    <dgm:pt modelId="{6520F876-B0F5-4C69-B6B3-1600CF13BA67}" type="pres">
      <dgm:prSet presAssocID="{CFDBFD2B-B452-4305-A11C-C965D4575104}" presName="thickLine" presStyleLbl="alignNode1" presStyleIdx="1" presStyleCnt="2"/>
      <dgm:spPr/>
    </dgm:pt>
    <dgm:pt modelId="{C2C9F268-88C3-4CDD-AFC0-0939C3CF482A}" type="pres">
      <dgm:prSet presAssocID="{CFDBFD2B-B452-4305-A11C-C965D4575104}" presName="horz1" presStyleCnt="0"/>
      <dgm:spPr/>
    </dgm:pt>
    <dgm:pt modelId="{A32E5127-4538-4508-98EC-BC551B2BA203}" type="pres">
      <dgm:prSet presAssocID="{CFDBFD2B-B452-4305-A11C-C965D4575104}" presName="tx1" presStyleLbl="revTx" presStyleIdx="1" presStyleCnt="2"/>
      <dgm:spPr/>
    </dgm:pt>
    <dgm:pt modelId="{C4B54C50-AEC9-404C-8C3A-0DD8092D78AE}" type="pres">
      <dgm:prSet presAssocID="{CFDBFD2B-B452-4305-A11C-C965D4575104}" presName="vert1" presStyleCnt="0"/>
      <dgm:spPr/>
    </dgm:pt>
  </dgm:ptLst>
  <dgm:cxnLst>
    <dgm:cxn modelId="{9EEDE74D-E6A5-4FA3-8E0C-A179BFD105EA}" type="presOf" srcId="{CFDBFD2B-B452-4305-A11C-C965D4575104}" destId="{A32E5127-4538-4508-98EC-BC551B2BA203}" srcOrd="0" destOrd="0" presId="urn:microsoft.com/office/officeart/2008/layout/LinedList"/>
    <dgm:cxn modelId="{9F515F51-C92A-4A8F-8B61-04718BAC4714}" type="presOf" srcId="{8147FA34-5B9C-41DB-96B0-8949DEA02840}" destId="{EE2569AC-5B8D-4A2A-AC9E-1DBF924AFD87}" srcOrd="0" destOrd="0" presId="urn:microsoft.com/office/officeart/2008/layout/LinedList"/>
    <dgm:cxn modelId="{086FD084-AD76-4ECF-89CC-7AF0AD207FAD}" srcId="{8147FA34-5B9C-41DB-96B0-8949DEA02840}" destId="{C097A4DD-A28B-4462-8188-52DEF0F1592F}" srcOrd="0" destOrd="0" parTransId="{B589AD84-00FD-465F-820F-01AD49D90447}" sibTransId="{C4C00367-930F-444B-991D-57D90516992C}"/>
    <dgm:cxn modelId="{24AAAEA6-15C0-4554-A3E9-7635927B1AC9}" type="presOf" srcId="{C097A4DD-A28B-4462-8188-52DEF0F1592F}" destId="{A2D4E582-7E6B-4879-B944-3E8CBC28F6A7}" srcOrd="0" destOrd="0" presId="urn:microsoft.com/office/officeart/2008/layout/LinedList"/>
    <dgm:cxn modelId="{D686EBF6-31F2-4F54-A348-D129C86307CD}" srcId="{8147FA34-5B9C-41DB-96B0-8949DEA02840}" destId="{CFDBFD2B-B452-4305-A11C-C965D4575104}" srcOrd="1" destOrd="0" parTransId="{FF5462AA-1674-4ADE-BB1B-31FD1E5E07D0}" sibTransId="{111498C2-BE1F-431A-ADFA-6C225032E8BF}"/>
    <dgm:cxn modelId="{0A374B5A-8F05-48FA-8635-00D93991B370}" type="presParOf" srcId="{EE2569AC-5B8D-4A2A-AC9E-1DBF924AFD87}" destId="{0C4652FF-59A6-453E-92B1-BA9E88E3DCAE}" srcOrd="0" destOrd="0" presId="urn:microsoft.com/office/officeart/2008/layout/LinedList"/>
    <dgm:cxn modelId="{4568CC42-C1DD-48D2-8051-07025A5C9F1A}" type="presParOf" srcId="{EE2569AC-5B8D-4A2A-AC9E-1DBF924AFD87}" destId="{F327BD51-6315-4C88-A143-575F75175F2F}" srcOrd="1" destOrd="0" presId="urn:microsoft.com/office/officeart/2008/layout/LinedList"/>
    <dgm:cxn modelId="{04DEEB45-1709-4F94-9F17-493BC3A80F93}" type="presParOf" srcId="{F327BD51-6315-4C88-A143-575F75175F2F}" destId="{A2D4E582-7E6B-4879-B944-3E8CBC28F6A7}" srcOrd="0" destOrd="0" presId="urn:microsoft.com/office/officeart/2008/layout/LinedList"/>
    <dgm:cxn modelId="{3B7F70F0-83A4-4F3B-B6C1-ACE1FA1235CD}" type="presParOf" srcId="{F327BD51-6315-4C88-A143-575F75175F2F}" destId="{5507B40D-9473-4545-A3E0-BA8ECD909DAE}" srcOrd="1" destOrd="0" presId="urn:microsoft.com/office/officeart/2008/layout/LinedList"/>
    <dgm:cxn modelId="{E646B86E-5728-4B95-8279-A5A83D952FC2}" type="presParOf" srcId="{EE2569AC-5B8D-4A2A-AC9E-1DBF924AFD87}" destId="{6520F876-B0F5-4C69-B6B3-1600CF13BA67}" srcOrd="2" destOrd="0" presId="urn:microsoft.com/office/officeart/2008/layout/LinedList"/>
    <dgm:cxn modelId="{4DED7412-5E54-4212-9786-09A060C96ACD}" type="presParOf" srcId="{EE2569AC-5B8D-4A2A-AC9E-1DBF924AFD87}" destId="{C2C9F268-88C3-4CDD-AFC0-0939C3CF482A}" srcOrd="3" destOrd="0" presId="urn:microsoft.com/office/officeart/2008/layout/LinedList"/>
    <dgm:cxn modelId="{80364A46-B1EC-44FE-A425-4CA4AE15B89A}" type="presParOf" srcId="{C2C9F268-88C3-4CDD-AFC0-0939C3CF482A}" destId="{A32E5127-4538-4508-98EC-BC551B2BA203}" srcOrd="0" destOrd="0" presId="urn:microsoft.com/office/officeart/2008/layout/LinedList"/>
    <dgm:cxn modelId="{6CEF3610-7C3B-4C48-8EB0-11137B9E3D4B}" type="presParOf" srcId="{C2C9F268-88C3-4CDD-AFC0-0939C3CF482A}" destId="{C4B54C50-AEC9-404C-8C3A-0DD8092D78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CF41BCA-B20B-4A46-AA87-6E8B037DB1C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54832B-774C-41E5-BE8E-6BA0B661F4D3}">
      <dgm:prSet custT="1"/>
      <dgm:spPr/>
      <dgm:t>
        <a:bodyPr/>
        <a:lstStyle/>
        <a:p>
          <a:r>
            <a:rPr lang="en-US" sz="3200"/>
            <a:t>Top 10 contracts hold 95% of the total Ether</a:t>
          </a:r>
          <a:endParaRPr lang="en-US" sz="3200" dirty="0"/>
        </a:p>
      </dgm:t>
    </dgm:pt>
    <dgm:pt modelId="{9E7EF58B-9CFF-40C6-9D00-2352F0B84F5D}" type="parTrans" cxnId="{322030F4-09C4-4513-80C4-ECEEF222D577}">
      <dgm:prSet/>
      <dgm:spPr/>
      <dgm:t>
        <a:bodyPr/>
        <a:lstStyle/>
        <a:p>
          <a:endParaRPr lang="en-US"/>
        </a:p>
      </dgm:t>
    </dgm:pt>
    <dgm:pt modelId="{1EEF7033-E977-4080-9555-3EF65371973A}" type="sibTrans" cxnId="{322030F4-09C4-4513-80C4-ECEEF222D577}">
      <dgm:prSet/>
      <dgm:spPr/>
      <dgm:t>
        <a:bodyPr/>
        <a:lstStyle/>
        <a:p>
          <a:endParaRPr lang="en-US"/>
        </a:p>
      </dgm:t>
    </dgm:pt>
    <dgm:pt modelId="{F4F845AB-78EA-446A-BD1B-B27EA8D6E042}">
      <dgm:prSet custT="1"/>
      <dgm:spPr/>
      <dgm:t>
        <a:bodyPr/>
        <a:lstStyle/>
        <a:p>
          <a:r>
            <a:rPr lang="en-US" sz="3200"/>
            <a:t>This suggests that “top” contracts are less exploitable</a:t>
          </a:r>
          <a:endParaRPr lang="en-US" sz="3200" dirty="0"/>
        </a:p>
      </dgm:t>
    </dgm:pt>
    <dgm:pt modelId="{11BA48C1-4337-487B-9295-F3CE45CF4285}" type="parTrans" cxnId="{79342BD0-D04E-49AC-8D17-0587BECEFE95}">
      <dgm:prSet/>
      <dgm:spPr/>
      <dgm:t>
        <a:bodyPr/>
        <a:lstStyle/>
        <a:p>
          <a:endParaRPr lang="en-US"/>
        </a:p>
      </dgm:t>
    </dgm:pt>
    <dgm:pt modelId="{04FF3F84-0C08-412C-8D84-C4F8F700BCAF}" type="sibTrans" cxnId="{79342BD0-D04E-49AC-8D17-0587BECEFE95}">
      <dgm:prSet/>
      <dgm:spPr/>
      <dgm:t>
        <a:bodyPr/>
        <a:lstStyle/>
        <a:p>
          <a:endParaRPr lang="en-US"/>
        </a:p>
      </dgm:t>
    </dgm:pt>
    <dgm:pt modelId="{3D59B606-CC82-4B51-BCBC-20E2B48F9BCC}">
      <dgm:prSet custT="1"/>
      <dgm:spPr/>
      <dgm:t>
        <a:bodyPr/>
        <a:lstStyle/>
        <a:p>
          <a:r>
            <a:rPr lang="en-US" sz="3200"/>
            <a:t>The distribution of Ether among contracts in our database generalizes with the whole Ethereum blockchain i.e., most Ether is concentrated in certain contracts</a:t>
          </a:r>
          <a:endParaRPr lang="en-US" sz="3200" dirty="0"/>
        </a:p>
      </dgm:t>
    </dgm:pt>
    <dgm:pt modelId="{BCF3C4E5-2A93-46F6-8950-8A75F80938C2}" type="parTrans" cxnId="{DED87C55-7B54-416F-8987-B34F928C8A47}">
      <dgm:prSet/>
      <dgm:spPr/>
      <dgm:t>
        <a:bodyPr/>
        <a:lstStyle/>
        <a:p>
          <a:endParaRPr lang="en-US"/>
        </a:p>
      </dgm:t>
    </dgm:pt>
    <dgm:pt modelId="{5BA0D791-CAC7-43EE-AD71-80CD1F44BC9F}" type="sibTrans" cxnId="{DED87C55-7B54-416F-8987-B34F928C8A47}">
      <dgm:prSet/>
      <dgm:spPr/>
      <dgm:t>
        <a:bodyPr/>
        <a:lstStyle/>
        <a:p>
          <a:endParaRPr lang="en-US"/>
        </a:p>
      </dgm:t>
    </dgm:pt>
    <dgm:pt modelId="{98220581-38B5-4DE0-A34E-C4F6622D2C7E}" type="pres">
      <dgm:prSet presAssocID="{ACF41BCA-B20B-4A46-AA87-6E8B037DB1C2}" presName="vert0" presStyleCnt="0">
        <dgm:presLayoutVars>
          <dgm:dir/>
          <dgm:animOne val="branch"/>
          <dgm:animLvl val="lvl"/>
        </dgm:presLayoutVars>
      </dgm:prSet>
      <dgm:spPr/>
    </dgm:pt>
    <dgm:pt modelId="{853AC482-3345-4749-B293-5BCBB5AD88E7}" type="pres">
      <dgm:prSet presAssocID="{FF54832B-774C-41E5-BE8E-6BA0B661F4D3}" presName="thickLine" presStyleLbl="alignNode1" presStyleIdx="0" presStyleCnt="3"/>
      <dgm:spPr/>
    </dgm:pt>
    <dgm:pt modelId="{CBEF8409-8FB6-46F4-B8AB-7E3C5DCFB63C}" type="pres">
      <dgm:prSet presAssocID="{FF54832B-774C-41E5-BE8E-6BA0B661F4D3}" presName="horz1" presStyleCnt="0"/>
      <dgm:spPr/>
    </dgm:pt>
    <dgm:pt modelId="{47EEFEBE-B154-4DF5-BE4C-1A9F42DB25B0}" type="pres">
      <dgm:prSet presAssocID="{FF54832B-774C-41E5-BE8E-6BA0B661F4D3}" presName="tx1" presStyleLbl="revTx" presStyleIdx="0" presStyleCnt="3"/>
      <dgm:spPr/>
    </dgm:pt>
    <dgm:pt modelId="{C493F37A-EAAE-4CAB-AF92-0BE3D63CE18A}" type="pres">
      <dgm:prSet presAssocID="{FF54832B-774C-41E5-BE8E-6BA0B661F4D3}" presName="vert1" presStyleCnt="0"/>
      <dgm:spPr/>
    </dgm:pt>
    <dgm:pt modelId="{47E409F1-A4D4-4ABB-98E5-04B9A7218FF7}" type="pres">
      <dgm:prSet presAssocID="{F4F845AB-78EA-446A-BD1B-B27EA8D6E042}" presName="thickLine" presStyleLbl="alignNode1" presStyleIdx="1" presStyleCnt="3"/>
      <dgm:spPr/>
    </dgm:pt>
    <dgm:pt modelId="{65124AA1-6B7B-4603-8516-6BC9E201F7A4}" type="pres">
      <dgm:prSet presAssocID="{F4F845AB-78EA-446A-BD1B-B27EA8D6E042}" presName="horz1" presStyleCnt="0"/>
      <dgm:spPr/>
    </dgm:pt>
    <dgm:pt modelId="{4AD57472-AD22-438D-A382-610D644EA341}" type="pres">
      <dgm:prSet presAssocID="{F4F845AB-78EA-446A-BD1B-B27EA8D6E042}" presName="tx1" presStyleLbl="revTx" presStyleIdx="1" presStyleCnt="3"/>
      <dgm:spPr/>
    </dgm:pt>
    <dgm:pt modelId="{9AD3536F-13A7-4207-9A7F-65966A3A0F0D}" type="pres">
      <dgm:prSet presAssocID="{F4F845AB-78EA-446A-BD1B-B27EA8D6E042}" presName="vert1" presStyleCnt="0"/>
      <dgm:spPr/>
    </dgm:pt>
    <dgm:pt modelId="{1E466E60-75B2-425F-89A9-11362BA7328A}" type="pres">
      <dgm:prSet presAssocID="{3D59B606-CC82-4B51-BCBC-20E2B48F9BCC}" presName="thickLine" presStyleLbl="alignNode1" presStyleIdx="2" presStyleCnt="3"/>
      <dgm:spPr/>
    </dgm:pt>
    <dgm:pt modelId="{9E050D7D-AFB3-4D8E-91D7-4E66915C8A18}" type="pres">
      <dgm:prSet presAssocID="{3D59B606-CC82-4B51-BCBC-20E2B48F9BCC}" presName="horz1" presStyleCnt="0"/>
      <dgm:spPr/>
    </dgm:pt>
    <dgm:pt modelId="{A6BEB655-EE17-4EC2-A8AB-B8A2A5049155}" type="pres">
      <dgm:prSet presAssocID="{3D59B606-CC82-4B51-BCBC-20E2B48F9BCC}" presName="tx1" presStyleLbl="revTx" presStyleIdx="2" presStyleCnt="3"/>
      <dgm:spPr/>
    </dgm:pt>
    <dgm:pt modelId="{7EAB4A4E-D3A7-4586-8EAC-14C25A370939}" type="pres">
      <dgm:prSet presAssocID="{3D59B606-CC82-4B51-BCBC-20E2B48F9BCC}" presName="vert1" presStyleCnt="0"/>
      <dgm:spPr/>
    </dgm:pt>
  </dgm:ptLst>
  <dgm:cxnLst>
    <dgm:cxn modelId="{ABFAF733-BA54-4E66-8BB7-0613B46EADA8}" type="presOf" srcId="{F4F845AB-78EA-446A-BD1B-B27EA8D6E042}" destId="{4AD57472-AD22-438D-A382-610D644EA341}" srcOrd="0" destOrd="0" presId="urn:microsoft.com/office/officeart/2008/layout/LinedList"/>
    <dgm:cxn modelId="{DED87C55-7B54-416F-8987-B34F928C8A47}" srcId="{ACF41BCA-B20B-4A46-AA87-6E8B037DB1C2}" destId="{3D59B606-CC82-4B51-BCBC-20E2B48F9BCC}" srcOrd="2" destOrd="0" parTransId="{BCF3C4E5-2A93-46F6-8950-8A75F80938C2}" sibTransId="{5BA0D791-CAC7-43EE-AD71-80CD1F44BC9F}"/>
    <dgm:cxn modelId="{79342BD0-D04E-49AC-8D17-0587BECEFE95}" srcId="{ACF41BCA-B20B-4A46-AA87-6E8B037DB1C2}" destId="{F4F845AB-78EA-446A-BD1B-B27EA8D6E042}" srcOrd="1" destOrd="0" parTransId="{11BA48C1-4337-487B-9295-F3CE45CF4285}" sibTransId="{04FF3F84-0C08-412C-8D84-C4F8F700BCAF}"/>
    <dgm:cxn modelId="{E5AFA7D1-31EA-4FFC-A612-806C4ABE3835}" type="presOf" srcId="{ACF41BCA-B20B-4A46-AA87-6E8B037DB1C2}" destId="{98220581-38B5-4DE0-A34E-C4F6622D2C7E}" srcOrd="0" destOrd="0" presId="urn:microsoft.com/office/officeart/2008/layout/LinedList"/>
    <dgm:cxn modelId="{7BEBC1EA-48FD-4388-BED1-44570983EE03}" type="presOf" srcId="{3D59B606-CC82-4B51-BCBC-20E2B48F9BCC}" destId="{A6BEB655-EE17-4EC2-A8AB-B8A2A5049155}" srcOrd="0" destOrd="0" presId="urn:microsoft.com/office/officeart/2008/layout/LinedList"/>
    <dgm:cxn modelId="{B93BE1EC-0ADF-4446-86B7-B6E633198C6C}" type="presOf" srcId="{FF54832B-774C-41E5-BE8E-6BA0B661F4D3}" destId="{47EEFEBE-B154-4DF5-BE4C-1A9F42DB25B0}" srcOrd="0" destOrd="0" presId="urn:microsoft.com/office/officeart/2008/layout/LinedList"/>
    <dgm:cxn modelId="{322030F4-09C4-4513-80C4-ECEEF222D577}" srcId="{ACF41BCA-B20B-4A46-AA87-6E8B037DB1C2}" destId="{FF54832B-774C-41E5-BE8E-6BA0B661F4D3}" srcOrd="0" destOrd="0" parTransId="{9E7EF58B-9CFF-40C6-9D00-2352F0B84F5D}" sibTransId="{1EEF7033-E977-4080-9555-3EF65371973A}"/>
    <dgm:cxn modelId="{3B1FD043-9339-4502-80BD-4AA2BDD3499E}" type="presParOf" srcId="{98220581-38B5-4DE0-A34E-C4F6622D2C7E}" destId="{853AC482-3345-4749-B293-5BCBB5AD88E7}" srcOrd="0" destOrd="0" presId="urn:microsoft.com/office/officeart/2008/layout/LinedList"/>
    <dgm:cxn modelId="{2E86BE34-D3DC-493D-8BCA-809C5A445609}" type="presParOf" srcId="{98220581-38B5-4DE0-A34E-C4F6622D2C7E}" destId="{CBEF8409-8FB6-46F4-B8AB-7E3C5DCFB63C}" srcOrd="1" destOrd="0" presId="urn:microsoft.com/office/officeart/2008/layout/LinedList"/>
    <dgm:cxn modelId="{C47E38D0-8E6B-4454-A2FA-0981DC56F269}" type="presParOf" srcId="{CBEF8409-8FB6-46F4-B8AB-7E3C5DCFB63C}" destId="{47EEFEBE-B154-4DF5-BE4C-1A9F42DB25B0}" srcOrd="0" destOrd="0" presId="urn:microsoft.com/office/officeart/2008/layout/LinedList"/>
    <dgm:cxn modelId="{634C961F-D4F5-4B50-8302-0E2C2C3AAD65}" type="presParOf" srcId="{CBEF8409-8FB6-46F4-B8AB-7E3C5DCFB63C}" destId="{C493F37A-EAAE-4CAB-AF92-0BE3D63CE18A}" srcOrd="1" destOrd="0" presId="urn:microsoft.com/office/officeart/2008/layout/LinedList"/>
    <dgm:cxn modelId="{B24829AC-0FF3-4C98-BBD8-063894D23405}" type="presParOf" srcId="{98220581-38B5-4DE0-A34E-C4F6622D2C7E}" destId="{47E409F1-A4D4-4ABB-98E5-04B9A7218FF7}" srcOrd="2" destOrd="0" presId="urn:microsoft.com/office/officeart/2008/layout/LinedList"/>
    <dgm:cxn modelId="{E11098BD-96E1-4BDF-BE15-AB5C071300DE}" type="presParOf" srcId="{98220581-38B5-4DE0-A34E-C4F6622D2C7E}" destId="{65124AA1-6B7B-4603-8516-6BC9E201F7A4}" srcOrd="3" destOrd="0" presId="urn:microsoft.com/office/officeart/2008/layout/LinedList"/>
    <dgm:cxn modelId="{67E07C75-B26D-4436-9943-5085A7750DCD}" type="presParOf" srcId="{65124AA1-6B7B-4603-8516-6BC9E201F7A4}" destId="{4AD57472-AD22-438D-A382-610D644EA341}" srcOrd="0" destOrd="0" presId="urn:microsoft.com/office/officeart/2008/layout/LinedList"/>
    <dgm:cxn modelId="{F2BD04FD-F7C0-45F5-B4D1-E507C5388960}" type="presParOf" srcId="{65124AA1-6B7B-4603-8516-6BC9E201F7A4}" destId="{9AD3536F-13A7-4207-9A7F-65966A3A0F0D}" srcOrd="1" destOrd="0" presId="urn:microsoft.com/office/officeart/2008/layout/LinedList"/>
    <dgm:cxn modelId="{C3700E12-35F4-414C-9B8C-FC5D4DEDC72A}" type="presParOf" srcId="{98220581-38B5-4DE0-A34E-C4F6622D2C7E}" destId="{1E466E60-75B2-425F-89A9-11362BA7328A}" srcOrd="4" destOrd="0" presId="urn:microsoft.com/office/officeart/2008/layout/LinedList"/>
    <dgm:cxn modelId="{B0C876A4-7F09-4F9E-B672-D745E5BB6705}" type="presParOf" srcId="{98220581-38B5-4DE0-A34E-C4F6622D2C7E}" destId="{9E050D7D-AFB3-4D8E-91D7-4E66915C8A18}" srcOrd="5" destOrd="0" presId="urn:microsoft.com/office/officeart/2008/layout/LinedList"/>
    <dgm:cxn modelId="{BFFA03FD-BDD1-4DB2-BF43-E73721D5BE86}" type="presParOf" srcId="{9E050D7D-AFB3-4D8E-91D7-4E66915C8A18}" destId="{A6BEB655-EE17-4EC2-A8AB-B8A2A5049155}" srcOrd="0" destOrd="0" presId="urn:microsoft.com/office/officeart/2008/layout/LinedList"/>
    <dgm:cxn modelId="{1E89CF99-0115-4137-A8CA-A99F027EBB0D}" type="presParOf" srcId="{9E050D7D-AFB3-4D8E-91D7-4E66915C8A18}" destId="{7EAB4A4E-D3A7-4586-8EAC-14C25A37093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E5AD566-334E-428B-951A-AC3FE99FB60D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A9C667C-C43D-4CEE-B9AB-5C23C7A2BFE4}">
      <dgm:prSet custT="1"/>
      <dgm:spPr/>
      <dgm:t>
        <a:bodyPr/>
        <a:lstStyle/>
        <a:p>
          <a:r>
            <a:rPr lang="en-US" sz="3200" dirty="0"/>
            <a:t>At most 463 out of 23,327 vulnerable contracts have been subject to exploits</a:t>
          </a:r>
        </a:p>
      </dgm:t>
    </dgm:pt>
    <dgm:pt modelId="{58E1E294-CB0B-488A-8A20-FB693D48EC35}" type="parTrans" cxnId="{2FEEAEAB-46D7-4717-AB39-41E1AAE0730F}">
      <dgm:prSet/>
      <dgm:spPr/>
      <dgm:t>
        <a:bodyPr/>
        <a:lstStyle/>
        <a:p>
          <a:endParaRPr lang="en-US"/>
        </a:p>
      </dgm:t>
    </dgm:pt>
    <dgm:pt modelId="{CDDEBEEF-674B-4546-9DD8-A18A5F9F8CD7}" type="sibTrans" cxnId="{2FEEAEAB-46D7-4717-AB39-41E1AAE0730F}">
      <dgm:prSet/>
      <dgm:spPr/>
      <dgm:t>
        <a:bodyPr/>
        <a:lstStyle/>
        <a:p>
          <a:endParaRPr lang="en-US"/>
        </a:p>
      </dgm:t>
    </dgm:pt>
    <dgm:pt modelId="{C3DC7DB8-2376-47A8-B3CF-05D3B30A38EF}">
      <dgm:prSet custT="1"/>
      <dgm:spPr/>
      <dgm:t>
        <a:bodyPr/>
        <a:lstStyle/>
        <a:p>
          <a:r>
            <a:rPr lang="en-US" sz="3200" dirty="0"/>
            <a:t>At most 8,487 Ether or 0.27% of the 3million Ether at risk was exploited</a:t>
          </a:r>
        </a:p>
      </dgm:t>
    </dgm:pt>
    <dgm:pt modelId="{671E05B8-2577-4FB2-80C5-20AE0160BF0A}" type="parTrans" cxnId="{A86F1C7B-D983-4094-A18B-095EA9A0DE7D}">
      <dgm:prSet/>
      <dgm:spPr/>
      <dgm:t>
        <a:bodyPr/>
        <a:lstStyle/>
        <a:p>
          <a:endParaRPr lang="en-US"/>
        </a:p>
      </dgm:t>
    </dgm:pt>
    <dgm:pt modelId="{86D59AFD-14B8-498A-A3B0-36DE2EB62746}" type="sibTrans" cxnId="{A86F1C7B-D983-4094-A18B-095EA9A0DE7D}">
      <dgm:prSet/>
      <dgm:spPr/>
      <dgm:t>
        <a:bodyPr/>
        <a:lstStyle/>
        <a:p>
          <a:endParaRPr lang="en-US"/>
        </a:p>
      </dgm:t>
    </dgm:pt>
    <dgm:pt modelId="{C6E90F99-8E41-44A5-9AD9-C9A40E72218C}">
      <dgm:prSet custT="1"/>
      <dgm:spPr/>
      <dgm:t>
        <a:bodyPr/>
        <a:lstStyle/>
        <a:p>
          <a:r>
            <a:rPr lang="en-US" sz="3200" dirty="0"/>
            <a:t>The majority of Ether is held by only a small number of contracts, and the vulnerabilities reported on these are either false positives or not exploitable in practice</a:t>
          </a:r>
        </a:p>
      </dgm:t>
    </dgm:pt>
    <dgm:pt modelId="{815F36B1-1A69-4081-9644-0FB0A1F5774B}" type="parTrans" cxnId="{7A795EE6-1712-437F-8A31-09CB4BACF7A6}">
      <dgm:prSet/>
      <dgm:spPr/>
      <dgm:t>
        <a:bodyPr/>
        <a:lstStyle/>
        <a:p>
          <a:endParaRPr lang="en-US"/>
        </a:p>
      </dgm:t>
    </dgm:pt>
    <dgm:pt modelId="{691DF1F7-9DED-4F03-BE39-C5F4D6C70941}" type="sibTrans" cxnId="{7A795EE6-1712-437F-8A31-09CB4BACF7A6}">
      <dgm:prSet/>
      <dgm:spPr/>
      <dgm:t>
        <a:bodyPr/>
        <a:lstStyle/>
        <a:p>
          <a:endParaRPr lang="en-US"/>
        </a:p>
      </dgm:t>
    </dgm:pt>
    <dgm:pt modelId="{FE69F853-DF12-450A-BD49-13EFA0CE02E8}" type="pres">
      <dgm:prSet presAssocID="{FE5AD566-334E-428B-951A-AC3FE99FB60D}" presName="vert0" presStyleCnt="0">
        <dgm:presLayoutVars>
          <dgm:dir/>
          <dgm:animOne val="branch"/>
          <dgm:animLvl val="lvl"/>
        </dgm:presLayoutVars>
      </dgm:prSet>
      <dgm:spPr/>
    </dgm:pt>
    <dgm:pt modelId="{9F0D3621-B712-4BC5-AF7E-EAD2632B2C34}" type="pres">
      <dgm:prSet presAssocID="{CA9C667C-C43D-4CEE-B9AB-5C23C7A2BFE4}" presName="thickLine" presStyleLbl="alignNode1" presStyleIdx="0" presStyleCnt="3"/>
      <dgm:spPr/>
    </dgm:pt>
    <dgm:pt modelId="{33DD3788-CF38-427B-8A9D-57C4C3EE6EEC}" type="pres">
      <dgm:prSet presAssocID="{CA9C667C-C43D-4CEE-B9AB-5C23C7A2BFE4}" presName="horz1" presStyleCnt="0"/>
      <dgm:spPr/>
    </dgm:pt>
    <dgm:pt modelId="{A03D17A9-02CA-4CED-AD66-5141DE439211}" type="pres">
      <dgm:prSet presAssocID="{CA9C667C-C43D-4CEE-B9AB-5C23C7A2BFE4}" presName="tx1" presStyleLbl="revTx" presStyleIdx="0" presStyleCnt="3"/>
      <dgm:spPr/>
    </dgm:pt>
    <dgm:pt modelId="{E2A1309A-181E-4006-AFA1-485CADB5EAEA}" type="pres">
      <dgm:prSet presAssocID="{CA9C667C-C43D-4CEE-B9AB-5C23C7A2BFE4}" presName="vert1" presStyleCnt="0"/>
      <dgm:spPr/>
    </dgm:pt>
    <dgm:pt modelId="{46A00B31-0623-4619-9EC9-3F0836D56B2A}" type="pres">
      <dgm:prSet presAssocID="{C3DC7DB8-2376-47A8-B3CF-05D3B30A38EF}" presName="thickLine" presStyleLbl="alignNode1" presStyleIdx="1" presStyleCnt="3"/>
      <dgm:spPr/>
    </dgm:pt>
    <dgm:pt modelId="{E10D4360-3E63-4009-9BEA-5EA28DC98ACA}" type="pres">
      <dgm:prSet presAssocID="{C3DC7DB8-2376-47A8-B3CF-05D3B30A38EF}" presName="horz1" presStyleCnt="0"/>
      <dgm:spPr/>
    </dgm:pt>
    <dgm:pt modelId="{E1195D3B-26B5-4D55-AD42-E8B5263A086C}" type="pres">
      <dgm:prSet presAssocID="{C3DC7DB8-2376-47A8-B3CF-05D3B30A38EF}" presName="tx1" presStyleLbl="revTx" presStyleIdx="1" presStyleCnt="3"/>
      <dgm:spPr/>
    </dgm:pt>
    <dgm:pt modelId="{D58313CD-609B-4F0E-845F-957EC266CFFF}" type="pres">
      <dgm:prSet presAssocID="{C3DC7DB8-2376-47A8-B3CF-05D3B30A38EF}" presName="vert1" presStyleCnt="0"/>
      <dgm:spPr/>
    </dgm:pt>
    <dgm:pt modelId="{F28C840F-124D-4614-A919-2AF60CAA86E3}" type="pres">
      <dgm:prSet presAssocID="{C6E90F99-8E41-44A5-9AD9-C9A40E72218C}" presName="thickLine" presStyleLbl="alignNode1" presStyleIdx="2" presStyleCnt="3"/>
      <dgm:spPr/>
    </dgm:pt>
    <dgm:pt modelId="{C62BA1D2-7EC8-4478-AEEC-A3A8767D198C}" type="pres">
      <dgm:prSet presAssocID="{C6E90F99-8E41-44A5-9AD9-C9A40E72218C}" presName="horz1" presStyleCnt="0"/>
      <dgm:spPr/>
    </dgm:pt>
    <dgm:pt modelId="{3A10E0D2-24D3-4BAF-A78E-388DE789F7C4}" type="pres">
      <dgm:prSet presAssocID="{C6E90F99-8E41-44A5-9AD9-C9A40E72218C}" presName="tx1" presStyleLbl="revTx" presStyleIdx="2" presStyleCnt="3"/>
      <dgm:spPr/>
    </dgm:pt>
    <dgm:pt modelId="{309F3D55-22E1-4823-97D6-85B4F48918A3}" type="pres">
      <dgm:prSet presAssocID="{C6E90F99-8E41-44A5-9AD9-C9A40E72218C}" presName="vert1" presStyleCnt="0"/>
      <dgm:spPr/>
    </dgm:pt>
  </dgm:ptLst>
  <dgm:cxnLst>
    <dgm:cxn modelId="{1403362E-3FBA-4954-AB2B-E3F9615E831B}" type="presOf" srcId="{C6E90F99-8E41-44A5-9AD9-C9A40E72218C}" destId="{3A10E0D2-24D3-4BAF-A78E-388DE789F7C4}" srcOrd="0" destOrd="0" presId="urn:microsoft.com/office/officeart/2008/layout/LinedList"/>
    <dgm:cxn modelId="{47F6C336-44FE-4A18-89E5-D3E756452C4E}" type="presOf" srcId="{C3DC7DB8-2376-47A8-B3CF-05D3B30A38EF}" destId="{E1195D3B-26B5-4D55-AD42-E8B5263A086C}" srcOrd="0" destOrd="0" presId="urn:microsoft.com/office/officeart/2008/layout/LinedList"/>
    <dgm:cxn modelId="{A86F1C7B-D983-4094-A18B-095EA9A0DE7D}" srcId="{FE5AD566-334E-428B-951A-AC3FE99FB60D}" destId="{C3DC7DB8-2376-47A8-B3CF-05D3B30A38EF}" srcOrd="1" destOrd="0" parTransId="{671E05B8-2577-4FB2-80C5-20AE0160BF0A}" sibTransId="{86D59AFD-14B8-498A-A3B0-36DE2EB62746}"/>
    <dgm:cxn modelId="{12AB1687-4671-466B-8C3D-9B834240E513}" type="presOf" srcId="{FE5AD566-334E-428B-951A-AC3FE99FB60D}" destId="{FE69F853-DF12-450A-BD49-13EFA0CE02E8}" srcOrd="0" destOrd="0" presId="urn:microsoft.com/office/officeart/2008/layout/LinedList"/>
    <dgm:cxn modelId="{2FEEAEAB-46D7-4717-AB39-41E1AAE0730F}" srcId="{FE5AD566-334E-428B-951A-AC3FE99FB60D}" destId="{CA9C667C-C43D-4CEE-B9AB-5C23C7A2BFE4}" srcOrd="0" destOrd="0" parTransId="{58E1E294-CB0B-488A-8A20-FB693D48EC35}" sibTransId="{CDDEBEEF-674B-4546-9DD8-A18A5F9F8CD7}"/>
    <dgm:cxn modelId="{F04F64BA-02B6-458D-8481-B49953BC14A5}" type="presOf" srcId="{CA9C667C-C43D-4CEE-B9AB-5C23C7A2BFE4}" destId="{A03D17A9-02CA-4CED-AD66-5141DE439211}" srcOrd="0" destOrd="0" presId="urn:microsoft.com/office/officeart/2008/layout/LinedList"/>
    <dgm:cxn modelId="{7A795EE6-1712-437F-8A31-09CB4BACF7A6}" srcId="{FE5AD566-334E-428B-951A-AC3FE99FB60D}" destId="{C6E90F99-8E41-44A5-9AD9-C9A40E72218C}" srcOrd="2" destOrd="0" parTransId="{815F36B1-1A69-4081-9644-0FB0A1F5774B}" sibTransId="{691DF1F7-9DED-4F03-BE39-C5F4D6C70941}"/>
    <dgm:cxn modelId="{DBAFADC5-912A-4225-AE14-5E55CEA3B31D}" type="presParOf" srcId="{FE69F853-DF12-450A-BD49-13EFA0CE02E8}" destId="{9F0D3621-B712-4BC5-AF7E-EAD2632B2C34}" srcOrd="0" destOrd="0" presId="urn:microsoft.com/office/officeart/2008/layout/LinedList"/>
    <dgm:cxn modelId="{0F1D8BBC-7EB7-4249-A7A6-47465FCF85E8}" type="presParOf" srcId="{FE69F853-DF12-450A-BD49-13EFA0CE02E8}" destId="{33DD3788-CF38-427B-8A9D-57C4C3EE6EEC}" srcOrd="1" destOrd="0" presId="urn:microsoft.com/office/officeart/2008/layout/LinedList"/>
    <dgm:cxn modelId="{3CEDB5A4-D75B-4B06-BA5D-A1ADB9E1F17D}" type="presParOf" srcId="{33DD3788-CF38-427B-8A9D-57C4C3EE6EEC}" destId="{A03D17A9-02CA-4CED-AD66-5141DE439211}" srcOrd="0" destOrd="0" presId="urn:microsoft.com/office/officeart/2008/layout/LinedList"/>
    <dgm:cxn modelId="{F40C28A2-CF6D-4908-88EB-07E7114698D9}" type="presParOf" srcId="{33DD3788-CF38-427B-8A9D-57C4C3EE6EEC}" destId="{E2A1309A-181E-4006-AFA1-485CADB5EAEA}" srcOrd="1" destOrd="0" presId="urn:microsoft.com/office/officeart/2008/layout/LinedList"/>
    <dgm:cxn modelId="{E6408EA2-8A2C-4C75-9E24-60032F76285F}" type="presParOf" srcId="{FE69F853-DF12-450A-BD49-13EFA0CE02E8}" destId="{46A00B31-0623-4619-9EC9-3F0836D56B2A}" srcOrd="2" destOrd="0" presId="urn:microsoft.com/office/officeart/2008/layout/LinedList"/>
    <dgm:cxn modelId="{E3E88FCC-BB6C-47AA-B486-06762694181D}" type="presParOf" srcId="{FE69F853-DF12-450A-BD49-13EFA0CE02E8}" destId="{E10D4360-3E63-4009-9BEA-5EA28DC98ACA}" srcOrd="3" destOrd="0" presId="urn:microsoft.com/office/officeart/2008/layout/LinedList"/>
    <dgm:cxn modelId="{49CDFFE9-38AC-44C1-AB1A-2562543D9835}" type="presParOf" srcId="{E10D4360-3E63-4009-9BEA-5EA28DC98ACA}" destId="{E1195D3B-26B5-4D55-AD42-E8B5263A086C}" srcOrd="0" destOrd="0" presId="urn:microsoft.com/office/officeart/2008/layout/LinedList"/>
    <dgm:cxn modelId="{2AF2583B-3590-4058-A9E1-926A3C88CB1F}" type="presParOf" srcId="{E10D4360-3E63-4009-9BEA-5EA28DC98ACA}" destId="{D58313CD-609B-4F0E-845F-957EC266CFFF}" srcOrd="1" destOrd="0" presId="urn:microsoft.com/office/officeart/2008/layout/LinedList"/>
    <dgm:cxn modelId="{53978AF1-F7CD-40D5-9DDF-EA002E2392A9}" type="presParOf" srcId="{FE69F853-DF12-450A-BD49-13EFA0CE02E8}" destId="{F28C840F-124D-4614-A919-2AF60CAA86E3}" srcOrd="4" destOrd="0" presId="urn:microsoft.com/office/officeart/2008/layout/LinedList"/>
    <dgm:cxn modelId="{A02C488A-78E3-46F5-9D8D-3CDEECDF9654}" type="presParOf" srcId="{FE69F853-DF12-450A-BD49-13EFA0CE02E8}" destId="{C62BA1D2-7EC8-4478-AEEC-A3A8767D198C}" srcOrd="5" destOrd="0" presId="urn:microsoft.com/office/officeart/2008/layout/LinedList"/>
    <dgm:cxn modelId="{8A2245F3-8B22-43FA-A259-92A802250C1E}" type="presParOf" srcId="{C62BA1D2-7EC8-4478-AEEC-A3A8767D198C}" destId="{3A10E0D2-24D3-4BAF-A78E-388DE789F7C4}" srcOrd="0" destOrd="0" presId="urn:microsoft.com/office/officeart/2008/layout/LinedList"/>
    <dgm:cxn modelId="{A46CFADF-B547-4515-ACE0-F773EA1E276F}" type="presParOf" srcId="{C62BA1D2-7EC8-4478-AEEC-A3A8767D198C}" destId="{309F3D55-22E1-4823-97D6-85B4F48918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017B6-A6CC-45D4-800F-A9CE07AC726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420EAF3-4729-4155-90FB-14B7715161F4}">
      <dgm:prSet/>
      <dgm:spPr/>
      <dgm:t>
        <a:bodyPr/>
        <a:lstStyle/>
        <a:p>
          <a:r>
            <a:rPr lang="en-US"/>
            <a:t>Decentralization</a:t>
          </a:r>
        </a:p>
      </dgm:t>
    </dgm:pt>
    <dgm:pt modelId="{93DF837E-96D5-437C-8029-AB1887CB6783}" type="parTrans" cxnId="{03FC0A3A-E214-4F40-9C15-A7DABA78E0DA}">
      <dgm:prSet/>
      <dgm:spPr/>
      <dgm:t>
        <a:bodyPr/>
        <a:lstStyle/>
        <a:p>
          <a:endParaRPr lang="en-US"/>
        </a:p>
      </dgm:t>
    </dgm:pt>
    <dgm:pt modelId="{638FBBDE-EA9C-4003-978E-7F1D2E268F43}" type="sibTrans" cxnId="{03FC0A3A-E214-4F40-9C15-A7DABA78E0DA}">
      <dgm:prSet/>
      <dgm:spPr/>
      <dgm:t>
        <a:bodyPr/>
        <a:lstStyle/>
        <a:p>
          <a:endParaRPr lang="en-US"/>
        </a:p>
      </dgm:t>
    </dgm:pt>
    <dgm:pt modelId="{59169CCD-D675-4F90-AFE0-54567DA43058}">
      <dgm:prSet/>
      <dgm:spPr/>
      <dgm:t>
        <a:bodyPr/>
        <a:lstStyle/>
        <a:p>
          <a:r>
            <a:rPr lang="en-US"/>
            <a:t>Transparency</a:t>
          </a:r>
        </a:p>
      </dgm:t>
    </dgm:pt>
    <dgm:pt modelId="{F2E13773-DDB7-4A62-8EBA-82931135C368}" type="parTrans" cxnId="{723E5220-0E92-4194-B053-F386D6C2B958}">
      <dgm:prSet/>
      <dgm:spPr/>
      <dgm:t>
        <a:bodyPr/>
        <a:lstStyle/>
        <a:p>
          <a:endParaRPr lang="en-US"/>
        </a:p>
      </dgm:t>
    </dgm:pt>
    <dgm:pt modelId="{CC6ECA38-8E81-4399-9364-F9B79AEE780F}" type="sibTrans" cxnId="{723E5220-0E92-4194-B053-F386D6C2B958}">
      <dgm:prSet/>
      <dgm:spPr/>
      <dgm:t>
        <a:bodyPr/>
        <a:lstStyle/>
        <a:p>
          <a:endParaRPr lang="en-US"/>
        </a:p>
      </dgm:t>
    </dgm:pt>
    <dgm:pt modelId="{2B42ABFB-793D-491F-A29A-90FDDEF8355C}">
      <dgm:prSet/>
      <dgm:spPr/>
      <dgm:t>
        <a:bodyPr/>
        <a:lstStyle/>
        <a:p>
          <a:r>
            <a:rPr lang="en-US"/>
            <a:t>Immutability</a:t>
          </a:r>
        </a:p>
      </dgm:t>
    </dgm:pt>
    <dgm:pt modelId="{53C2B3C2-22D0-4057-B0B9-BCC2CB0911BC}" type="parTrans" cxnId="{4D9E9085-89CB-4D8C-A1E0-28F7DD06B198}">
      <dgm:prSet/>
      <dgm:spPr/>
      <dgm:t>
        <a:bodyPr/>
        <a:lstStyle/>
        <a:p>
          <a:endParaRPr lang="en-US"/>
        </a:p>
      </dgm:t>
    </dgm:pt>
    <dgm:pt modelId="{3D1D08E3-FCA6-45CC-96DD-F0C40B0028DC}" type="sibTrans" cxnId="{4D9E9085-89CB-4D8C-A1E0-28F7DD06B198}">
      <dgm:prSet/>
      <dgm:spPr/>
      <dgm:t>
        <a:bodyPr/>
        <a:lstStyle/>
        <a:p>
          <a:endParaRPr lang="en-US"/>
        </a:p>
      </dgm:t>
    </dgm:pt>
    <dgm:pt modelId="{23EED867-4E90-47C0-88C9-8488085B0508}" type="pres">
      <dgm:prSet presAssocID="{318017B6-A6CC-45D4-800F-A9CE07AC7260}" presName="root" presStyleCnt="0">
        <dgm:presLayoutVars>
          <dgm:dir/>
          <dgm:resizeHandles val="exact"/>
        </dgm:presLayoutVars>
      </dgm:prSet>
      <dgm:spPr/>
    </dgm:pt>
    <dgm:pt modelId="{9F740EEE-B16C-4046-BDDD-B01E5092847E}" type="pres">
      <dgm:prSet presAssocID="{8420EAF3-4729-4155-90FB-14B7715161F4}" presName="compNode" presStyleCnt="0"/>
      <dgm:spPr/>
    </dgm:pt>
    <dgm:pt modelId="{67C06354-AD5E-441A-8492-C62B67DA7A48}" type="pres">
      <dgm:prSet presAssocID="{8420EAF3-4729-4155-90FB-14B7715161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F72AA7C-B356-428C-B1D1-53405135B225}" type="pres">
      <dgm:prSet presAssocID="{8420EAF3-4729-4155-90FB-14B7715161F4}" presName="spaceRect" presStyleCnt="0"/>
      <dgm:spPr/>
    </dgm:pt>
    <dgm:pt modelId="{63A563FC-45FB-4FF8-8C32-736D314EC33F}" type="pres">
      <dgm:prSet presAssocID="{8420EAF3-4729-4155-90FB-14B7715161F4}" presName="textRect" presStyleLbl="revTx" presStyleIdx="0" presStyleCnt="3">
        <dgm:presLayoutVars>
          <dgm:chMax val="1"/>
          <dgm:chPref val="1"/>
        </dgm:presLayoutVars>
      </dgm:prSet>
      <dgm:spPr/>
    </dgm:pt>
    <dgm:pt modelId="{EC221F4D-8789-4812-A32D-BC84D89BEB69}" type="pres">
      <dgm:prSet presAssocID="{638FBBDE-EA9C-4003-978E-7F1D2E268F43}" presName="sibTrans" presStyleCnt="0"/>
      <dgm:spPr/>
    </dgm:pt>
    <dgm:pt modelId="{B1E26863-E8AE-49ED-9F60-CF089ED8ADF3}" type="pres">
      <dgm:prSet presAssocID="{59169CCD-D675-4F90-AFE0-54567DA43058}" presName="compNode" presStyleCnt="0"/>
      <dgm:spPr/>
    </dgm:pt>
    <dgm:pt modelId="{C2234271-9CF9-47D8-9046-9CF928516BAE}" type="pres">
      <dgm:prSet presAssocID="{59169CCD-D675-4F90-AFE0-54567DA430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091B031-10C2-4BDE-96BB-BC0189C84B85}" type="pres">
      <dgm:prSet presAssocID="{59169CCD-D675-4F90-AFE0-54567DA43058}" presName="spaceRect" presStyleCnt="0"/>
      <dgm:spPr/>
    </dgm:pt>
    <dgm:pt modelId="{A14643C7-B0F9-4BF1-85E8-822ECD6A477A}" type="pres">
      <dgm:prSet presAssocID="{59169CCD-D675-4F90-AFE0-54567DA43058}" presName="textRect" presStyleLbl="revTx" presStyleIdx="1" presStyleCnt="3">
        <dgm:presLayoutVars>
          <dgm:chMax val="1"/>
          <dgm:chPref val="1"/>
        </dgm:presLayoutVars>
      </dgm:prSet>
      <dgm:spPr/>
    </dgm:pt>
    <dgm:pt modelId="{5AEB83C5-6E1B-494A-9177-701A6598832C}" type="pres">
      <dgm:prSet presAssocID="{CC6ECA38-8E81-4399-9364-F9B79AEE780F}" presName="sibTrans" presStyleCnt="0"/>
      <dgm:spPr/>
    </dgm:pt>
    <dgm:pt modelId="{1899F51E-1A96-44D3-BA50-69B1FA85129D}" type="pres">
      <dgm:prSet presAssocID="{2B42ABFB-793D-491F-A29A-90FDDEF8355C}" presName="compNode" presStyleCnt="0"/>
      <dgm:spPr/>
    </dgm:pt>
    <dgm:pt modelId="{692DEE56-2CB2-4EFE-9D9C-1144E1EDD12F}" type="pres">
      <dgm:prSet presAssocID="{2B42ABFB-793D-491F-A29A-90FDDEF835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C5176306-9F05-47A9-AE3E-361177E30B87}" type="pres">
      <dgm:prSet presAssocID="{2B42ABFB-793D-491F-A29A-90FDDEF8355C}" presName="spaceRect" presStyleCnt="0"/>
      <dgm:spPr/>
    </dgm:pt>
    <dgm:pt modelId="{65C28E52-2734-4A89-B2A4-40CD4C7531CC}" type="pres">
      <dgm:prSet presAssocID="{2B42ABFB-793D-491F-A29A-90FDDEF8355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124501C-71F7-4514-A1E6-C0A131B6500A}" type="presOf" srcId="{318017B6-A6CC-45D4-800F-A9CE07AC7260}" destId="{23EED867-4E90-47C0-88C9-8488085B0508}" srcOrd="0" destOrd="0" presId="urn:microsoft.com/office/officeart/2018/2/layout/IconLabelList"/>
    <dgm:cxn modelId="{723E5220-0E92-4194-B053-F386D6C2B958}" srcId="{318017B6-A6CC-45D4-800F-A9CE07AC7260}" destId="{59169CCD-D675-4F90-AFE0-54567DA43058}" srcOrd="1" destOrd="0" parTransId="{F2E13773-DDB7-4A62-8EBA-82931135C368}" sibTransId="{CC6ECA38-8E81-4399-9364-F9B79AEE780F}"/>
    <dgm:cxn modelId="{562CF527-4CA7-4121-A42D-DF3354DF5825}" type="presOf" srcId="{8420EAF3-4729-4155-90FB-14B7715161F4}" destId="{63A563FC-45FB-4FF8-8C32-736D314EC33F}" srcOrd="0" destOrd="0" presId="urn:microsoft.com/office/officeart/2018/2/layout/IconLabelList"/>
    <dgm:cxn modelId="{03FC0A3A-E214-4F40-9C15-A7DABA78E0DA}" srcId="{318017B6-A6CC-45D4-800F-A9CE07AC7260}" destId="{8420EAF3-4729-4155-90FB-14B7715161F4}" srcOrd="0" destOrd="0" parTransId="{93DF837E-96D5-437C-8029-AB1887CB6783}" sibTransId="{638FBBDE-EA9C-4003-978E-7F1D2E268F43}"/>
    <dgm:cxn modelId="{4D9E9085-89CB-4D8C-A1E0-28F7DD06B198}" srcId="{318017B6-A6CC-45D4-800F-A9CE07AC7260}" destId="{2B42ABFB-793D-491F-A29A-90FDDEF8355C}" srcOrd="2" destOrd="0" parTransId="{53C2B3C2-22D0-4057-B0B9-BCC2CB0911BC}" sibTransId="{3D1D08E3-FCA6-45CC-96DD-F0C40B0028DC}"/>
    <dgm:cxn modelId="{578A56B6-B86C-43CD-8A5B-7800DD0B98AD}" type="presOf" srcId="{59169CCD-D675-4F90-AFE0-54567DA43058}" destId="{A14643C7-B0F9-4BF1-85E8-822ECD6A477A}" srcOrd="0" destOrd="0" presId="urn:microsoft.com/office/officeart/2018/2/layout/IconLabelList"/>
    <dgm:cxn modelId="{A99038F1-17EA-4AA4-8B4C-33333A4EF0CF}" type="presOf" srcId="{2B42ABFB-793D-491F-A29A-90FDDEF8355C}" destId="{65C28E52-2734-4A89-B2A4-40CD4C7531CC}" srcOrd="0" destOrd="0" presId="urn:microsoft.com/office/officeart/2018/2/layout/IconLabelList"/>
    <dgm:cxn modelId="{5DDCD665-A5D8-41D4-B3BB-12D3B8058448}" type="presParOf" srcId="{23EED867-4E90-47C0-88C9-8488085B0508}" destId="{9F740EEE-B16C-4046-BDDD-B01E5092847E}" srcOrd="0" destOrd="0" presId="urn:microsoft.com/office/officeart/2018/2/layout/IconLabelList"/>
    <dgm:cxn modelId="{8814088B-B438-4E67-BA8C-02096935E983}" type="presParOf" srcId="{9F740EEE-B16C-4046-BDDD-B01E5092847E}" destId="{67C06354-AD5E-441A-8492-C62B67DA7A48}" srcOrd="0" destOrd="0" presId="urn:microsoft.com/office/officeart/2018/2/layout/IconLabelList"/>
    <dgm:cxn modelId="{52D93523-5F94-4525-BAD7-65C40AE0B0C4}" type="presParOf" srcId="{9F740EEE-B16C-4046-BDDD-B01E5092847E}" destId="{EF72AA7C-B356-428C-B1D1-53405135B225}" srcOrd="1" destOrd="0" presId="urn:microsoft.com/office/officeart/2018/2/layout/IconLabelList"/>
    <dgm:cxn modelId="{D5895BB7-D66D-42D1-9A97-74E20426E982}" type="presParOf" srcId="{9F740EEE-B16C-4046-BDDD-B01E5092847E}" destId="{63A563FC-45FB-4FF8-8C32-736D314EC33F}" srcOrd="2" destOrd="0" presId="urn:microsoft.com/office/officeart/2018/2/layout/IconLabelList"/>
    <dgm:cxn modelId="{A2C3892E-B704-4F6F-8883-C070865A4EB4}" type="presParOf" srcId="{23EED867-4E90-47C0-88C9-8488085B0508}" destId="{EC221F4D-8789-4812-A32D-BC84D89BEB69}" srcOrd="1" destOrd="0" presId="urn:microsoft.com/office/officeart/2018/2/layout/IconLabelList"/>
    <dgm:cxn modelId="{3B666C1A-791B-4351-86F9-746E72B96A1A}" type="presParOf" srcId="{23EED867-4E90-47C0-88C9-8488085B0508}" destId="{B1E26863-E8AE-49ED-9F60-CF089ED8ADF3}" srcOrd="2" destOrd="0" presId="urn:microsoft.com/office/officeart/2018/2/layout/IconLabelList"/>
    <dgm:cxn modelId="{4BB42844-9161-41B2-AEDD-798656027CA9}" type="presParOf" srcId="{B1E26863-E8AE-49ED-9F60-CF089ED8ADF3}" destId="{C2234271-9CF9-47D8-9046-9CF928516BAE}" srcOrd="0" destOrd="0" presId="urn:microsoft.com/office/officeart/2018/2/layout/IconLabelList"/>
    <dgm:cxn modelId="{F077DC7B-63AB-4775-A131-0120F2EB0CDB}" type="presParOf" srcId="{B1E26863-E8AE-49ED-9F60-CF089ED8ADF3}" destId="{7091B031-10C2-4BDE-96BB-BC0189C84B85}" srcOrd="1" destOrd="0" presId="urn:microsoft.com/office/officeart/2018/2/layout/IconLabelList"/>
    <dgm:cxn modelId="{E37759E3-9ACE-4015-A258-816BFB2D1DF8}" type="presParOf" srcId="{B1E26863-E8AE-49ED-9F60-CF089ED8ADF3}" destId="{A14643C7-B0F9-4BF1-85E8-822ECD6A477A}" srcOrd="2" destOrd="0" presId="urn:microsoft.com/office/officeart/2018/2/layout/IconLabelList"/>
    <dgm:cxn modelId="{199BDF00-10E8-4BF5-8145-24B83FEA5AA5}" type="presParOf" srcId="{23EED867-4E90-47C0-88C9-8488085B0508}" destId="{5AEB83C5-6E1B-494A-9177-701A6598832C}" srcOrd="3" destOrd="0" presId="urn:microsoft.com/office/officeart/2018/2/layout/IconLabelList"/>
    <dgm:cxn modelId="{E7A593A2-A1F8-45C3-8B6B-D03B840594AD}" type="presParOf" srcId="{23EED867-4E90-47C0-88C9-8488085B0508}" destId="{1899F51E-1A96-44D3-BA50-69B1FA85129D}" srcOrd="4" destOrd="0" presId="urn:microsoft.com/office/officeart/2018/2/layout/IconLabelList"/>
    <dgm:cxn modelId="{BE4E82C7-2F4E-4ABB-97A4-07D75B7FF6B1}" type="presParOf" srcId="{1899F51E-1A96-44D3-BA50-69B1FA85129D}" destId="{692DEE56-2CB2-4EFE-9D9C-1144E1EDD12F}" srcOrd="0" destOrd="0" presId="urn:microsoft.com/office/officeart/2018/2/layout/IconLabelList"/>
    <dgm:cxn modelId="{30B21473-73A0-481C-BCD7-0083FFE25F72}" type="presParOf" srcId="{1899F51E-1A96-44D3-BA50-69B1FA85129D}" destId="{C5176306-9F05-47A9-AE3E-361177E30B87}" srcOrd="1" destOrd="0" presId="urn:microsoft.com/office/officeart/2018/2/layout/IconLabelList"/>
    <dgm:cxn modelId="{3DFF15E1-918A-4F50-9641-7838114BA65B}" type="presParOf" srcId="{1899F51E-1A96-44D3-BA50-69B1FA85129D}" destId="{65C28E52-2734-4A89-B2A4-40CD4C7531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AB0BC-D118-4BFF-9838-07FC1A5F762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4625B-E4F0-4972-93A5-284D471D5CE0}">
      <dgm:prSet/>
      <dgm:spPr/>
      <dgm:t>
        <a:bodyPr/>
        <a:lstStyle/>
        <a:p>
          <a:r>
            <a:rPr lang="en-US"/>
            <a:t>Oyente</a:t>
          </a:r>
        </a:p>
      </dgm:t>
    </dgm:pt>
    <dgm:pt modelId="{F45C05B8-BF6F-40C6-93AC-CEEF5846E044}" type="parTrans" cxnId="{C023A236-EA80-4860-A043-FA19D35B34BA}">
      <dgm:prSet/>
      <dgm:spPr/>
      <dgm:t>
        <a:bodyPr/>
        <a:lstStyle/>
        <a:p>
          <a:endParaRPr lang="en-US"/>
        </a:p>
      </dgm:t>
    </dgm:pt>
    <dgm:pt modelId="{BE29E5E7-05B6-43E4-8F87-4CAE08C07392}" type="sibTrans" cxnId="{C023A236-EA80-4860-A043-FA19D35B34BA}">
      <dgm:prSet/>
      <dgm:spPr/>
      <dgm:t>
        <a:bodyPr/>
        <a:lstStyle/>
        <a:p>
          <a:endParaRPr lang="en-US"/>
        </a:p>
      </dgm:t>
    </dgm:pt>
    <dgm:pt modelId="{63E08631-356F-4941-9648-381E028F3635}">
      <dgm:prSet/>
      <dgm:spPr/>
      <dgm:t>
        <a:bodyPr/>
        <a:lstStyle/>
        <a:p>
          <a:r>
            <a:rPr lang="en-US"/>
            <a:t>ZEUS</a:t>
          </a:r>
        </a:p>
      </dgm:t>
    </dgm:pt>
    <dgm:pt modelId="{15F1368F-E78E-4759-B148-33A66592A332}" type="parTrans" cxnId="{E5F6B744-9069-499E-82C1-45D4AF5B0E81}">
      <dgm:prSet/>
      <dgm:spPr/>
      <dgm:t>
        <a:bodyPr/>
        <a:lstStyle/>
        <a:p>
          <a:endParaRPr lang="en-US"/>
        </a:p>
      </dgm:t>
    </dgm:pt>
    <dgm:pt modelId="{C53529BE-72D0-42D3-B1BB-3CFA8E388CDE}" type="sibTrans" cxnId="{E5F6B744-9069-499E-82C1-45D4AF5B0E81}">
      <dgm:prSet/>
      <dgm:spPr/>
      <dgm:t>
        <a:bodyPr/>
        <a:lstStyle/>
        <a:p>
          <a:endParaRPr lang="en-US"/>
        </a:p>
      </dgm:t>
    </dgm:pt>
    <dgm:pt modelId="{6D711B38-8C85-4E0F-A337-909A034E6E75}">
      <dgm:prSet/>
      <dgm:spPr/>
      <dgm:t>
        <a:bodyPr/>
        <a:lstStyle/>
        <a:p>
          <a:r>
            <a:rPr lang="en-US"/>
            <a:t>Securify</a:t>
          </a:r>
        </a:p>
      </dgm:t>
    </dgm:pt>
    <dgm:pt modelId="{5A0D73DF-317E-41BD-A8B0-9B178944603E}" type="parTrans" cxnId="{6F140AF8-4180-4127-B778-9E296DCAFAED}">
      <dgm:prSet/>
      <dgm:spPr/>
      <dgm:t>
        <a:bodyPr/>
        <a:lstStyle/>
        <a:p>
          <a:endParaRPr lang="en-US"/>
        </a:p>
      </dgm:t>
    </dgm:pt>
    <dgm:pt modelId="{AAAA5BF1-A207-4EA7-AB0A-F794ADB398D0}" type="sibTrans" cxnId="{6F140AF8-4180-4127-B778-9E296DCAFAED}">
      <dgm:prSet/>
      <dgm:spPr/>
      <dgm:t>
        <a:bodyPr/>
        <a:lstStyle/>
        <a:p>
          <a:endParaRPr lang="en-US"/>
        </a:p>
      </dgm:t>
    </dgm:pt>
    <dgm:pt modelId="{454AF015-3E40-4955-AD19-CF43D6C62CDE}">
      <dgm:prSet/>
      <dgm:spPr/>
      <dgm:t>
        <a:bodyPr/>
        <a:lstStyle/>
        <a:p>
          <a:r>
            <a:rPr lang="en-US"/>
            <a:t>MadMax</a:t>
          </a:r>
        </a:p>
      </dgm:t>
    </dgm:pt>
    <dgm:pt modelId="{DB3BE48C-C54A-46A5-9B5F-999B56AF97C2}" type="parTrans" cxnId="{D2958701-71F3-4654-A5DF-7B4AF80DA5B4}">
      <dgm:prSet/>
      <dgm:spPr/>
      <dgm:t>
        <a:bodyPr/>
        <a:lstStyle/>
        <a:p>
          <a:endParaRPr lang="en-US"/>
        </a:p>
      </dgm:t>
    </dgm:pt>
    <dgm:pt modelId="{2221723A-1CCC-4DE9-AD41-A078796047DB}" type="sibTrans" cxnId="{D2958701-71F3-4654-A5DF-7B4AF80DA5B4}">
      <dgm:prSet/>
      <dgm:spPr/>
      <dgm:t>
        <a:bodyPr/>
        <a:lstStyle/>
        <a:p>
          <a:endParaRPr lang="en-US"/>
        </a:p>
      </dgm:t>
    </dgm:pt>
    <dgm:pt modelId="{2F2BDD8D-0D0A-41B5-9481-036C55C08CEA}">
      <dgm:prSet/>
      <dgm:spPr/>
      <dgm:t>
        <a:bodyPr/>
        <a:lstStyle/>
        <a:p>
          <a:r>
            <a:rPr lang="en-US"/>
            <a:t>Maian</a:t>
          </a:r>
        </a:p>
      </dgm:t>
    </dgm:pt>
    <dgm:pt modelId="{790B9997-9D2B-43CD-8A13-A6258A195BEF}" type="parTrans" cxnId="{7B258F33-C434-46F2-A945-AAFE1FDD889F}">
      <dgm:prSet/>
      <dgm:spPr/>
      <dgm:t>
        <a:bodyPr/>
        <a:lstStyle/>
        <a:p>
          <a:endParaRPr lang="en-US"/>
        </a:p>
      </dgm:t>
    </dgm:pt>
    <dgm:pt modelId="{F90AE7F0-4661-4165-835D-2B294778F421}" type="sibTrans" cxnId="{7B258F33-C434-46F2-A945-AAFE1FDD889F}">
      <dgm:prSet/>
      <dgm:spPr/>
      <dgm:t>
        <a:bodyPr/>
        <a:lstStyle/>
        <a:p>
          <a:endParaRPr lang="en-US"/>
        </a:p>
      </dgm:t>
    </dgm:pt>
    <dgm:pt modelId="{5F670D66-2C02-46E7-A7A5-AF1B72EF9A0A}">
      <dgm:prSet/>
      <dgm:spPr/>
      <dgm:t>
        <a:bodyPr/>
        <a:lstStyle/>
        <a:p>
          <a:r>
            <a:rPr lang="en-US"/>
            <a:t>teEther</a:t>
          </a:r>
        </a:p>
      </dgm:t>
    </dgm:pt>
    <dgm:pt modelId="{29E74127-4FDA-4455-A819-38FFE81255F5}" type="parTrans" cxnId="{6DF05FFE-53E8-4E23-8825-911B10AEEA4A}">
      <dgm:prSet/>
      <dgm:spPr/>
      <dgm:t>
        <a:bodyPr/>
        <a:lstStyle/>
        <a:p>
          <a:endParaRPr lang="en-US"/>
        </a:p>
      </dgm:t>
    </dgm:pt>
    <dgm:pt modelId="{75A8F153-9A33-4930-B408-BFD69D179ECE}" type="sibTrans" cxnId="{6DF05FFE-53E8-4E23-8825-911B10AEEA4A}">
      <dgm:prSet/>
      <dgm:spPr/>
      <dgm:t>
        <a:bodyPr/>
        <a:lstStyle/>
        <a:p>
          <a:endParaRPr lang="en-US"/>
        </a:p>
      </dgm:t>
    </dgm:pt>
    <dgm:pt modelId="{6226F1F7-868D-459E-8972-ABD9D4C92D2C}" type="pres">
      <dgm:prSet presAssocID="{3CCAB0BC-D118-4BFF-9838-07FC1A5F7627}" presName="diagram" presStyleCnt="0">
        <dgm:presLayoutVars>
          <dgm:dir/>
          <dgm:resizeHandles val="exact"/>
        </dgm:presLayoutVars>
      </dgm:prSet>
      <dgm:spPr/>
    </dgm:pt>
    <dgm:pt modelId="{6DD0C490-A6BE-45A0-9BFA-C78264F79ABB}" type="pres">
      <dgm:prSet presAssocID="{2304625B-E4F0-4972-93A5-284D471D5CE0}" presName="node" presStyleLbl="node1" presStyleIdx="0" presStyleCnt="6">
        <dgm:presLayoutVars>
          <dgm:bulletEnabled val="1"/>
        </dgm:presLayoutVars>
      </dgm:prSet>
      <dgm:spPr/>
    </dgm:pt>
    <dgm:pt modelId="{0A25EE66-6382-4159-8ABE-C7954F9CC8F2}" type="pres">
      <dgm:prSet presAssocID="{BE29E5E7-05B6-43E4-8F87-4CAE08C07392}" presName="sibTrans" presStyleCnt="0"/>
      <dgm:spPr/>
    </dgm:pt>
    <dgm:pt modelId="{33DC731B-3A87-4B14-B9E3-D6EEEBE0FE4E}" type="pres">
      <dgm:prSet presAssocID="{63E08631-356F-4941-9648-381E028F3635}" presName="node" presStyleLbl="node1" presStyleIdx="1" presStyleCnt="6">
        <dgm:presLayoutVars>
          <dgm:bulletEnabled val="1"/>
        </dgm:presLayoutVars>
      </dgm:prSet>
      <dgm:spPr/>
    </dgm:pt>
    <dgm:pt modelId="{B21B8379-19B7-40A3-BBE2-92DC67ACB58B}" type="pres">
      <dgm:prSet presAssocID="{C53529BE-72D0-42D3-B1BB-3CFA8E388CDE}" presName="sibTrans" presStyleCnt="0"/>
      <dgm:spPr/>
    </dgm:pt>
    <dgm:pt modelId="{A84F3A61-CAB3-43C9-9568-0502D4CC98FD}" type="pres">
      <dgm:prSet presAssocID="{6D711B38-8C85-4E0F-A337-909A034E6E75}" presName="node" presStyleLbl="node1" presStyleIdx="2" presStyleCnt="6">
        <dgm:presLayoutVars>
          <dgm:bulletEnabled val="1"/>
        </dgm:presLayoutVars>
      </dgm:prSet>
      <dgm:spPr/>
    </dgm:pt>
    <dgm:pt modelId="{23651647-0C8C-4F13-B1DA-6AD82B75FDC3}" type="pres">
      <dgm:prSet presAssocID="{AAAA5BF1-A207-4EA7-AB0A-F794ADB398D0}" presName="sibTrans" presStyleCnt="0"/>
      <dgm:spPr/>
    </dgm:pt>
    <dgm:pt modelId="{D3A325B1-489E-4E49-99C9-92CE8AB147ED}" type="pres">
      <dgm:prSet presAssocID="{454AF015-3E40-4955-AD19-CF43D6C62CDE}" presName="node" presStyleLbl="node1" presStyleIdx="3" presStyleCnt="6">
        <dgm:presLayoutVars>
          <dgm:bulletEnabled val="1"/>
        </dgm:presLayoutVars>
      </dgm:prSet>
      <dgm:spPr/>
    </dgm:pt>
    <dgm:pt modelId="{BDF9D9A4-B650-44BF-B159-5225D510DEC1}" type="pres">
      <dgm:prSet presAssocID="{2221723A-1CCC-4DE9-AD41-A078796047DB}" presName="sibTrans" presStyleCnt="0"/>
      <dgm:spPr/>
    </dgm:pt>
    <dgm:pt modelId="{548C005A-B27A-4BEF-A00D-69C9DB5BE0FF}" type="pres">
      <dgm:prSet presAssocID="{2F2BDD8D-0D0A-41B5-9481-036C55C08CEA}" presName="node" presStyleLbl="node1" presStyleIdx="4" presStyleCnt="6">
        <dgm:presLayoutVars>
          <dgm:bulletEnabled val="1"/>
        </dgm:presLayoutVars>
      </dgm:prSet>
      <dgm:spPr/>
    </dgm:pt>
    <dgm:pt modelId="{4EC0C031-07FC-4F80-86F6-F3E7800E2698}" type="pres">
      <dgm:prSet presAssocID="{F90AE7F0-4661-4165-835D-2B294778F421}" presName="sibTrans" presStyleCnt="0"/>
      <dgm:spPr/>
    </dgm:pt>
    <dgm:pt modelId="{B98702B1-2EB8-4A8C-94EB-FF0EAEC554E4}" type="pres">
      <dgm:prSet presAssocID="{5F670D66-2C02-46E7-A7A5-AF1B72EF9A0A}" presName="node" presStyleLbl="node1" presStyleIdx="5" presStyleCnt="6">
        <dgm:presLayoutVars>
          <dgm:bulletEnabled val="1"/>
        </dgm:presLayoutVars>
      </dgm:prSet>
      <dgm:spPr/>
    </dgm:pt>
  </dgm:ptLst>
  <dgm:cxnLst>
    <dgm:cxn modelId="{D2958701-71F3-4654-A5DF-7B4AF80DA5B4}" srcId="{3CCAB0BC-D118-4BFF-9838-07FC1A5F7627}" destId="{454AF015-3E40-4955-AD19-CF43D6C62CDE}" srcOrd="3" destOrd="0" parTransId="{DB3BE48C-C54A-46A5-9B5F-999B56AF97C2}" sibTransId="{2221723A-1CCC-4DE9-AD41-A078796047DB}"/>
    <dgm:cxn modelId="{7B258F33-C434-46F2-A945-AAFE1FDD889F}" srcId="{3CCAB0BC-D118-4BFF-9838-07FC1A5F7627}" destId="{2F2BDD8D-0D0A-41B5-9481-036C55C08CEA}" srcOrd="4" destOrd="0" parTransId="{790B9997-9D2B-43CD-8A13-A6258A195BEF}" sibTransId="{F90AE7F0-4661-4165-835D-2B294778F421}"/>
    <dgm:cxn modelId="{C023A236-EA80-4860-A043-FA19D35B34BA}" srcId="{3CCAB0BC-D118-4BFF-9838-07FC1A5F7627}" destId="{2304625B-E4F0-4972-93A5-284D471D5CE0}" srcOrd="0" destOrd="0" parTransId="{F45C05B8-BF6F-40C6-93AC-CEEF5846E044}" sibTransId="{BE29E5E7-05B6-43E4-8F87-4CAE08C07392}"/>
    <dgm:cxn modelId="{E5F6B744-9069-499E-82C1-45D4AF5B0E81}" srcId="{3CCAB0BC-D118-4BFF-9838-07FC1A5F7627}" destId="{63E08631-356F-4941-9648-381E028F3635}" srcOrd="1" destOrd="0" parTransId="{15F1368F-E78E-4759-B148-33A66592A332}" sibTransId="{C53529BE-72D0-42D3-B1BB-3CFA8E388CDE}"/>
    <dgm:cxn modelId="{775AA16C-1975-418D-8724-5652A060EE17}" type="presOf" srcId="{63E08631-356F-4941-9648-381E028F3635}" destId="{33DC731B-3A87-4B14-B9E3-D6EEEBE0FE4E}" srcOrd="0" destOrd="0" presId="urn:microsoft.com/office/officeart/2005/8/layout/default"/>
    <dgm:cxn modelId="{FBA68E4D-6704-4897-8D47-7EE11F7A5D48}" type="presOf" srcId="{6D711B38-8C85-4E0F-A337-909A034E6E75}" destId="{A84F3A61-CAB3-43C9-9568-0502D4CC98FD}" srcOrd="0" destOrd="0" presId="urn:microsoft.com/office/officeart/2005/8/layout/default"/>
    <dgm:cxn modelId="{88314B7F-319A-40CB-AE70-B4DEA1B7D0A1}" type="presOf" srcId="{3CCAB0BC-D118-4BFF-9838-07FC1A5F7627}" destId="{6226F1F7-868D-459E-8972-ABD9D4C92D2C}" srcOrd="0" destOrd="0" presId="urn:microsoft.com/office/officeart/2005/8/layout/default"/>
    <dgm:cxn modelId="{3EBF5898-241B-4FD7-AC14-623F15ADDFA7}" type="presOf" srcId="{454AF015-3E40-4955-AD19-CF43D6C62CDE}" destId="{D3A325B1-489E-4E49-99C9-92CE8AB147ED}" srcOrd="0" destOrd="0" presId="urn:microsoft.com/office/officeart/2005/8/layout/default"/>
    <dgm:cxn modelId="{10D38098-BE1C-4205-BEDD-92E4415D5A6B}" type="presOf" srcId="{5F670D66-2C02-46E7-A7A5-AF1B72EF9A0A}" destId="{B98702B1-2EB8-4A8C-94EB-FF0EAEC554E4}" srcOrd="0" destOrd="0" presId="urn:microsoft.com/office/officeart/2005/8/layout/default"/>
    <dgm:cxn modelId="{FAD1C6AF-81E0-48F0-965E-C25977602C7A}" type="presOf" srcId="{2304625B-E4F0-4972-93A5-284D471D5CE0}" destId="{6DD0C490-A6BE-45A0-9BFA-C78264F79ABB}" srcOrd="0" destOrd="0" presId="urn:microsoft.com/office/officeart/2005/8/layout/default"/>
    <dgm:cxn modelId="{51D0ADE1-B137-4F17-986B-EED404BCAABA}" type="presOf" srcId="{2F2BDD8D-0D0A-41B5-9481-036C55C08CEA}" destId="{548C005A-B27A-4BEF-A00D-69C9DB5BE0FF}" srcOrd="0" destOrd="0" presId="urn:microsoft.com/office/officeart/2005/8/layout/default"/>
    <dgm:cxn modelId="{6F140AF8-4180-4127-B778-9E296DCAFAED}" srcId="{3CCAB0BC-D118-4BFF-9838-07FC1A5F7627}" destId="{6D711B38-8C85-4E0F-A337-909A034E6E75}" srcOrd="2" destOrd="0" parTransId="{5A0D73DF-317E-41BD-A8B0-9B178944603E}" sibTransId="{AAAA5BF1-A207-4EA7-AB0A-F794ADB398D0}"/>
    <dgm:cxn modelId="{6DF05FFE-53E8-4E23-8825-911B10AEEA4A}" srcId="{3CCAB0BC-D118-4BFF-9838-07FC1A5F7627}" destId="{5F670D66-2C02-46E7-A7A5-AF1B72EF9A0A}" srcOrd="5" destOrd="0" parTransId="{29E74127-4FDA-4455-A819-38FFE81255F5}" sibTransId="{75A8F153-9A33-4930-B408-BFD69D179ECE}"/>
    <dgm:cxn modelId="{7855B010-A70E-4AB2-8871-025CBFBB7EEF}" type="presParOf" srcId="{6226F1F7-868D-459E-8972-ABD9D4C92D2C}" destId="{6DD0C490-A6BE-45A0-9BFA-C78264F79ABB}" srcOrd="0" destOrd="0" presId="urn:microsoft.com/office/officeart/2005/8/layout/default"/>
    <dgm:cxn modelId="{D6634799-6956-4D09-8E47-F58973A39D0C}" type="presParOf" srcId="{6226F1F7-868D-459E-8972-ABD9D4C92D2C}" destId="{0A25EE66-6382-4159-8ABE-C7954F9CC8F2}" srcOrd="1" destOrd="0" presId="urn:microsoft.com/office/officeart/2005/8/layout/default"/>
    <dgm:cxn modelId="{8EECC945-DA5B-43F1-9EA5-84D7D64DE44E}" type="presParOf" srcId="{6226F1F7-868D-459E-8972-ABD9D4C92D2C}" destId="{33DC731B-3A87-4B14-B9E3-D6EEEBE0FE4E}" srcOrd="2" destOrd="0" presId="urn:microsoft.com/office/officeart/2005/8/layout/default"/>
    <dgm:cxn modelId="{DFBCE029-77AB-4577-8DEA-4251D59B38F5}" type="presParOf" srcId="{6226F1F7-868D-459E-8972-ABD9D4C92D2C}" destId="{B21B8379-19B7-40A3-BBE2-92DC67ACB58B}" srcOrd="3" destOrd="0" presId="urn:microsoft.com/office/officeart/2005/8/layout/default"/>
    <dgm:cxn modelId="{32C68A7E-0D53-42B5-9AF8-0EA68734122D}" type="presParOf" srcId="{6226F1F7-868D-459E-8972-ABD9D4C92D2C}" destId="{A84F3A61-CAB3-43C9-9568-0502D4CC98FD}" srcOrd="4" destOrd="0" presId="urn:microsoft.com/office/officeart/2005/8/layout/default"/>
    <dgm:cxn modelId="{FF17E6EE-15EE-4559-A0AC-D4190147BC3C}" type="presParOf" srcId="{6226F1F7-868D-459E-8972-ABD9D4C92D2C}" destId="{23651647-0C8C-4F13-B1DA-6AD82B75FDC3}" srcOrd="5" destOrd="0" presId="urn:microsoft.com/office/officeart/2005/8/layout/default"/>
    <dgm:cxn modelId="{5ACA8127-C287-4386-9D8B-C5637C8D32B9}" type="presParOf" srcId="{6226F1F7-868D-459E-8972-ABD9D4C92D2C}" destId="{D3A325B1-489E-4E49-99C9-92CE8AB147ED}" srcOrd="6" destOrd="0" presId="urn:microsoft.com/office/officeart/2005/8/layout/default"/>
    <dgm:cxn modelId="{FFBEBA38-B7E4-44C2-A123-A0DF79A4AED2}" type="presParOf" srcId="{6226F1F7-868D-459E-8972-ABD9D4C92D2C}" destId="{BDF9D9A4-B650-44BF-B159-5225D510DEC1}" srcOrd="7" destOrd="0" presId="urn:microsoft.com/office/officeart/2005/8/layout/default"/>
    <dgm:cxn modelId="{B676BFB0-1907-4BE8-A8E0-550ADA137622}" type="presParOf" srcId="{6226F1F7-868D-459E-8972-ABD9D4C92D2C}" destId="{548C005A-B27A-4BEF-A00D-69C9DB5BE0FF}" srcOrd="8" destOrd="0" presId="urn:microsoft.com/office/officeart/2005/8/layout/default"/>
    <dgm:cxn modelId="{C04D4EA0-CAFE-4B3B-BF8E-CA89F8B669BE}" type="presParOf" srcId="{6226F1F7-868D-459E-8972-ABD9D4C92D2C}" destId="{4EC0C031-07FC-4F80-86F6-F3E7800E2698}" srcOrd="9" destOrd="0" presId="urn:microsoft.com/office/officeart/2005/8/layout/default"/>
    <dgm:cxn modelId="{3AEBD920-A712-4AB2-BF40-1E80A9E0DCE5}" type="presParOf" srcId="{6226F1F7-868D-459E-8972-ABD9D4C92D2C}" destId="{B98702B1-2EB8-4A8C-94EB-FF0EAEC554E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04AF0D-718B-4FD7-B62E-67667CA25E9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8D8D8AB-FF19-48E8-B654-DC67B4AA1F0F}">
      <dgm:prSet/>
      <dgm:spPr/>
      <dgm:t>
        <a:bodyPr/>
        <a:lstStyle/>
        <a:p>
          <a:r>
            <a:rPr lang="en-US"/>
            <a:t>Re Entrancy</a:t>
          </a:r>
        </a:p>
      </dgm:t>
    </dgm:pt>
    <dgm:pt modelId="{1F1D9D23-115B-4A33-9C8C-365F49FB9CFE}" type="parTrans" cxnId="{897F6261-5F88-4083-9C52-034F7B34E7BA}">
      <dgm:prSet/>
      <dgm:spPr/>
      <dgm:t>
        <a:bodyPr/>
        <a:lstStyle/>
        <a:p>
          <a:endParaRPr lang="en-US"/>
        </a:p>
      </dgm:t>
    </dgm:pt>
    <dgm:pt modelId="{53A8A4A7-A73A-4684-BB6D-AB26A908F795}" type="sibTrans" cxnId="{897F6261-5F88-4083-9C52-034F7B34E7BA}">
      <dgm:prSet/>
      <dgm:spPr/>
      <dgm:t>
        <a:bodyPr/>
        <a:lstStyle/>
        <a:p>
          <a:endParaRPr lang="en-US"/>
        </a:p>
      </dgm:t>
    </dgm:pt>
    <dgm:pt modelId="{92D78743-2258-41F5-A4B0-C08DEBEC4A37}">
      <dgm:prSet/>
      <dgm:spPr/>
      <dgm:t>
        <a:bodyPr/>
        <a:lstStyle/>
        <a:p>
          <a:r>
            <a:rPr lang="en-US"/>
            <a:t>Unhandled Exceptions</a:t>
          </a:r>
        </a:p>
      </dgm:t>
    </dgm:pt>
    <dgm:pt modelId="{905B719E-B32D-4ABD-B6C5-BAE7233A251D}" type="parTrans" cxnId="{6737DED5-F91C-4746-AA54-AE08A05EF50A}">
      <dgm:prSet/>
      <dgm:spPr/>
      <dgm:t>
        <a:bodyPr/>
        <a:lstStyle/>
        <a:p>
          <a:endParaRPr lang="en-US"/>
        </a:p>
      </dgm:t>
    </dgm:pt>
    <dgm:pt modelId="{3D032438-13B8-472E-9149-DB5F8570F7F5}" type="sibTrans" cxnId="{6737DED5-F91C-4746-AA54-AE08A05EF50A}">
      <dgm:prSet/>
      <dgm:spPr/>
      <dgm:t>
        <a:bodyPr/>
        <a:lstStyle/>
        <a:p>
          <a:endParaRPr lang="en-US"/>
        </a:p>
      </dgm:t>
    </dgm:pt>
    <dgm:pt modelId="{82F13DD2-BF0D-43B9-9674-AFC422207516}">
      <dgm:prSet/>
      <dgm:spPr/>
      <dgm:t>
        <a:bodyPr/>
        <a:lstStyle/>
        <a:p>
          <a:r>
            <a:rPr lang="en-US"/>
            <a:t>Transaction Order Dependency</a:t>
          </a:r>
        </a:p>
      </dgm:t>
    </dgm:pt>
    <dgm:pt modelId="{308F5A7D-5627-441B-B704-4871738A4BCC}" type="parTrans" cxnId="{1FB8740B-EB54-4957-A3AB-425E6FD9606B}">
      <dgm:prSet/>
      <dgm:spPr/>
      <dgm:t>
        <a:bodyPr/>
        <a:lstStyle/>
        <a:p>
          <a:endParaRPr lang="en-US"/>
        </a:p>
      </dgm:t>
    </dgm:pt>
    <dgm:pt modelId="{A0CB1753-BF54-45AB-B789-5C2CE695561D}" type="sibTrans" cxnId="{1FB8740B-EB54-4957-A3AB-425E6FD9606B}">
      <dgm:prSet/>
      <dgm:spPr/>
      <dgm:t>
        <a:bodyPr/>
        <a:lstStyle/>
        <a:p>
          <a:endParaRPr lang="en-US"/>
        </a:p>
      </dgm:t>
    </dgm:pt>
    <dgm:pt modelId="{5D5A05C4-A62A-4388-953B-9F3543695DB0}">
      <dgm:prSet/>
      <dgm:spPr/>
      <dgm:t>
        <a:bodyPr/>
        <a:lstStyle/>
        <a:p>
          <a:r>
            <a:rPr lang="en-US"/>
            <a:t>Locked Ether</a:t>
          </a:r>
        </a:p>
      </dgm:t>
    </dgm:pt>
    <dgm:pt modelId="{E3D9FB07-CFAE-4EE3-964D-141161B4EBB8}" type="parTrans" cxnId="{EC42CC7D-D0D4-4B2C-92A2-346BAB9192FA}">
      <dgm:prSet/>
      <dgm:spPr/>
      <dgm:t>
        <a:bodyPr/>
        <a:lstStyle/>
        <a:p>
          <a:endParaRPr lang="en-US"/>
        </a:p>
      </dgm:t>
    </dgm:pt>
    <dgm:pt modelId="{F970D58D-C9F8-416D-A5E5-512E50405AF8}" type="sibTrans" cxnId="{EC42CC7D-D0D4-4B2C-92A2-346BAB9192FA}">
      <dgm:prSet/>
      <dgm:spPr/>
      <dgm:t>
        <a:bodyPr/>
        <a:lstStyle/>
        <a:p>
          <a:endParaRPr lang="en-US"/>
        </a:p>
      </dgm:t>
    </dgm:pt>
    <dgm:pt modelId="{8D25BD16-8490-4423-AB6E-979D386DE920}">
      <dgm:prSet/>
      <dgm:spPr/>
      <dgm:t>
        <a:bodyPr/>
        <a:lstStyle/>
        <a:p>
          <a:r>
            <a:rPr lang="en-US"/>
            <a:t>Integer Overflow</a:t>
          </a:r>
        </a:p>
      </dgm:t>
    </dgm:pt>
    <dgm:pt modelId="{6BC615C4-495C-4213-8B83-33573C15730D}" type="parTrans" cxnId="{B156A8DF-8F86-410A-84FD-49187744A53D}">
      <dgm:prSet/>
      <dgm:spPr/>
      <dgm:t>
        <a:bodyPr/>
        <a:lstStyle/>
        <a:p>
          <a:endParaRPr lang="en-US"/>
        </a:p>
      </dgm:t>
    </dgm:pt>
    <dgm:pt modelId="{6DB5EF84-D201-4035-B851-0C255ECAB506}" type="sibTrans" cxnId="{B156A8DF-8F86-410A-84FD-49187744A53D}">
      <dgm:prSet/>
      <dgm:spPr/>
      <dgm:t>
        <a:bodyPr/>
        <a:lstStyle/>
        <a:p>
          <a:endParaRPr lang="en-US"/>
        </a:p>
      </dgm:t>
    </dgm:pt>
    <dgm:pt modelId="{9C67B7FE-7C0B-4DFA-BA8D-216897A0D410}">
      <dgm:prSet/>
      <dgm:spPr/>
      <dgm:t>
        <a:bodyPr/>
        <a:lstStyle/>
        <a:p>
          <a:r>
            <a:rPr lang="en-US"/>
            <a:t>Unrestricted Action</a:t>
          </a:r>
        </a:p>
      </dgm:t>
    </dgm:pt>
    <dgm:pt modelId="{DE545B2D-7ED3-4249-8111-0C4BEFF82A36}" type="parTrans" cxnId="{E7F81074-8DCF-4E63-B86F-C87863C42F31}">
      <dgm:prSet/>
      <dgm:spPr/>
      <dgm:t>
        <a:bodyPr/>
        <a:lstStyle/>
        <a:p>
          <a:endParaRPr lang="en-US"/>
        </a:p>
      </dgm:t>
    </dgm:pt>
    <dgm:pt modelId="{0EA4E549-9117-4B16-B659-02C8986ACBFD}" type="sibTrans" cxnId="{E7F81074-8DCF-4E63-B86F-C87863C42F31}">
      <dgm:prSet/>
      <dgm:spPr/>
      <dgm:t>
        <a:bodyPr/>
        <a:lstStyle/>
        <a:p>
          <a:endParaRPr lang="en-US"/>
        </a:p>
      </dgm:t>
    </dgm:pt>
    <dgm:pt modelId="{859C7562-311A-4031-9B4E-CC6265969F30}" type="pres">
      <dgm:prSet presAssocID="{0A04AF0D-718B-4FD7-B62E-67667CA25E93}" presName="diagram" presStyleCnt="0">
        <dgm:presLayoutVars>
          <dgm:dir/>
          <dgm:resizeHandles val="exact"/>
        </dgm:presLayoutVars>
      </dgm:prSet>
      <dgm:spPr/>
    </dgm:pt>
    <dgm:pt modelId="{035357B9-DC83-43D9-BE84-1A2FB914E4ED}" type="pres">
      <dgm:prSet presAssocID="{98D8D8AB-FF19-48E8-B654-DC67B4AA1F0F}" presName="node" presStyleLbl="node1" presStyleIdx="0" presStyleCnt="6">
        <dgm:presLayoutVars>
          <dgm:bulletEnabled val="1"/>
        </dgm:presLayoutVars>
      </dgm:prSet>
      <dgm:spPr/>
    </dgm:pt>
    <dgm:pt modelId="{0A7DC939-F937-498B-AA3E-F27CF5F32829}" type="pres">
      <dgm:prSet presAssocID="{53A8A4A7-A73A-4684-BB6D-AB26A908F795}" presName="sibTrans" presStyleCnt="0"/>
      <dgm:spPr/>
    </dgm:pt>
    <dgm:pt modelId="{1EA8643A-84D8-4BA0-A3BE-02D18DAB2443}" type="pres">
      <dgm:prSet presAssocID="{92D78743-2258-41F5-A4B0-C08DEBEC4A37}" presName="node" presStyleLbl="node1" presStyleIdx="1" presStyleCnt="6">
        <dgm:presLayoutVars>
          <dgm:bulletEnabled val="1"/>
        </dgm:presLayoutVars>
      </dgm:prSet>
      <dgm:spPr/>
    </dgm:pt>
    <dgm:pt modelId="{5878E3A8-F3C5-4F29-835B-E7E8BCE2887F}" type="pres">
      <dgm:prSet presAssocID="{3D032438-13B8-472E-9149-DB5F8570F7F5}" presName="sibTrans" presStyleCnt="0"/>
      <dgm:spPr/>
    </dgm:pt>
    <dgm:pt modelId="{38381113-9B3D-45B3-9FCB-FAE12B3701E0}" type="pres">
      <dgm:prSet presAssocID="{82F13DD2-BF0D-43B9-9674-AFC422207516}" presName="node" presStyleLbl="node1" presStyleIdx="2" presStyleCnt="6">
        <dgm:presLayoutVars>
          <dgm:bulletEnabled val="1"/>
        </dgm:presLayoutVars>
      </dgm:prSet>
      <dgm:spPr/>
    </dgm:pt>
    <dgm:pt modelId="{CC5F108E-0E18-4860-AA75-C7B1466F9803}" type="pres">
      <dgm:prSet presAssocID="{A0CB1753-BF54-45AB-B789-5C2CE695561D}" presName="sibTrans" presStyleCnt="0"/>
      <dgm:spPr/>
    </dgm:pt>
    <dgm:pt modelId="{B54C06D9-6893-4073-AEC3-3E52EF0B59AB}" type="pres">
      <dgm:prSet presAssocID="{5D5A05C4-A62A-4388-953B-9F3543695DB0}" presName="node" presStyleLbl="node1" presStyleIdx="3" presStyleCnt="6">
        <dgm:presLayoutVars>
          <dgm:bulletEnabled val="1"/>
        </dgm:presLayoutVars>
      </dgm:prSet>
      <dgm:spPr/>
    </dgm:pt>
    <dgm:pt modelId="{2871D749-5196-49E7-BF4D-37291A52F326}" type="pres">
      <dgm:prSet presAssocID="{F970D58D-C9F8-416D-A5E5-512E50405AF8}" presName="sibTrans" presStyleCnt="0"/>
      <dgm:spPr/>
    </dgm:pt>
    <dgm:pt modelId="{C52AC58E-5AC1-47DC-A569-2DC4B481BA51}" type="pres">
      <dgm:prSet presAssocID="{8D25BD16-8490-4423-AB6E-979D386DE920}" presName="node" presStyleLbl="node1" presStyleIdx="4" presStyleCnt="6">
        <dgm:presLayoutVars>
          <dgm:bulletEnabled val="1"/>
        </dgm:presLayoutVars>
      </dgm:prSet>
      <dgm:spPr/>
    </dgm:pt>
    <dgm:pt modelId="{B4BE7D6B-0A37-4BDF-87E5-2E1BB1E8711C}" type="pres">
      <dgm:prSet presAssocID="{6DB5EF84-D201-4035-B851-0C255ECAB506}" presName="sibTrans" presStyleCnt="0"/>
      <dgm:spPr/>
    </dgm:pt>
    <dgm:pt modelId="{8DB0F40A-0869-4ECE-9437-02FF49BD9830}" type="pres">
      <dgm:prSet presAssocID="{9C67B7FE-7C0B-4DFA-BA8D-216897A0D410}" presName="node" presStyleLbl="node1" presStyleIdx="5" presStyleCnt="6">
        <dgm:presLayoutVars>
          <dgm:bulletEnabled val="1"/>
        </dgm:presLayoutVars>
      </dgm:prSet>
      <dgm:spPr/>
    </dgm:pt>
  </dgm:ptLst>
  <dgm:cxnLst>
    <dgm:cxn modelId="{1FB8740B-EB54-4957-A3AB-425E6FD9606B}" srcId="{0A04AF0D-718B-4FD7-B62E-67667CA25E93}" destId="{82F13DD2-BF0D-43B9-9674-AFC422207516}" srcOrd="2" destOrd="0" parTransId="{308F5A7D-5627-441B-B704-4871738A4BCC}" sibTransId="{A0CB1753-BF54-45AB-B789-5C2CE695561D}"/>
    <dgm:cxn modelId="{C0B58A1A-DA1C-483D-885B-3557BA081D44}" type="presOf" srcId="{92D78743-2258-41F5-A4B0-C08DEBEC4A37}" destId="{1EA8643A-84D8-4BA0-A3BE-02D18DAB2443}" srcOrd="0" destOrd="0" presId="urn:microsoft.com/office/officeart/2005/8/layout/default"/>
    <dgm:cxn modelId="{7A848224-3534-4DAD-881C-A1AC52780AAB}" type="presOf" srcId="{98D8D8AB-FF19-48E8-B654-DC67B4AA1F0F}" destId="{035357B9-DC83-43D9-BE84-1A2FB914E4ED}" srcOrd="0" destOrd="0" presId="urn:microsoft.com/office/officeart/2005/8/layout/default"/>
    <dgm:cxn modelId="{897F6261-5F88-4083-9C52-034F7B34E7BA}" srcId="{0A04AF0D-718B-4FD7-B62E-67667CA25E93}" destId="{98D8D8AB-FF19-48E8-B654-DC67B4AA1F0F}" srcOrd="0" destOrd="0" parTransId="{1F1D9D23-115B-4A33-9C8C-365F49FB9CFE}" sibTransId="{53A8A4A7-A73A-4684-BB6D-AB26A908F795}"/>
    <dgm:cxn modelId="{E7F81074-8DCF-4E63-B86F-C87863C42F31}" srcId="{0A04AF0D-718B-4FD7-B62E-67667CA25E93}" destId="{9C67B7FE-7C0B-4DFA-BA8D-216897A0D410}" srcOrd="5" destOrd="0" parTransId="{DE545B2D-7ED3-4249-8111-0C4BEFF82A36}" sibTransId="{0EA4E549-9117-4B16-B659-02C8986ACBFD}"/>
    <dgm:cxn modelId="{EC42CC7D-D0D4-4B2C-92A2-346BAB9192FA}" srcId="{0A04AF0D-718B-4FD7-B62E-67667CA25E93}" destId="{5D5A05C4-A62A-4388-953B-9F3543695DB0}" srcOrd="3" destOrd="0" parTransId="{E3D9FB07-CFAE-4EE3-964D-141161B4EBB8}" sibTransId="{F970D58D-C9F8-416D-A5E5-512E50405AF8}"/>
    <dgm:cxn modelId="{89A5EBA0-B8F1-4C57-9017-07606E86A44C}" type="presOf" srcId="{8D25BD16-8490-4423-AB6E-979D386DE920}" destId="{C52AC58E-5AC1-47DC-A569-2DC4B481BA51}" srcOrd="0" destOrd="0" presId="urn:microsoft.com/office/officeart/2005/8/layout/default"/>
    <dgm:cxn modelId="{BF0883A6-E010-401B-A903-844F067B1862}" type="presOf" srcId="{5D5A05C4-A62A-4388-953B-9F3543695DB0}" destId="{B54C06D9-6893-4073-AEC3-3E52EF0B59AB}" srcOrd="0" destOrd="0" presId="urn:microsoft.com/office/officeart/2005/8/layout/default"/>
    <dgm:cxn modelId="{D1006DB2-C576-48D3-A835-F2AE56A18B88}" type="presOf" srcId="{0A04AF0D-718B-4FD7-B62E-67667CA25E93}" destId="{859C7562-311A-4031-9B4E-CC6265969F30}" srcOrd="0" destOrd="0" presId="urn:microsoft.com/office/officeart/2005/8/layout/default"/>
    <dgm:cxn modelId="{B83905CA-0D4F-4C3F-A328-7145C67976E5}" type="presOf" srcId="{9C67B7FE-7C0B-4DFA-BA8D-216897A0D410}" destId="{8DB0F40A-0869-4ECE-9437-02FF49BD9830}" srcOrd="0" destOrd="0" presId="urn:microsoft.com/office/officeart/2005/8/layout/default"/>
    <dgm:cxn modelId="{6737DED5-F91C-4746-AA54-AE08A05EF50A}" srcId="{0A04AF0D-718B-4FD7-B62E-67667CA25E93}" destId="{92D78743-2258-41F5-A4B0-C08DEBEC4A37}" srcOrd="1" destOrd="0" parTransId="{905B719E-B32D-4ABD-B6C5-BAE7233A251D}" sibTransId="{3D032438-13B8-472E-9149-DB5F8570F7F5}"/>
    <dgm:cxn modelId="{B156A8DF-8F86-410A-84FD-49187744A53D}" srcId="{0A04AF0D-718B-4FD7-B62E-67667CA25E93}" destId="{8D25BD16-8490-4423-AB6E-979D386DE920}" srcOrd="4" destOrd="0" parTransId="{6BC615C4-495C-4213-8B83-33573C15730D}" sibTransId="{6DB5EF84-D201-4035-B851-0C255ECAB506}"/>
    <dgm:cxn modelId="{4B4B95EF-97F1-45AB-B83C-6B887DBB08A6}" type="presOf" srcId="{82F13DD2-BF0D-43B9-9674-AFC422207516}" destId="{38381113-9B3D-45B3-9FCB-FAE12B3701E0}" srcOrd="0" destOrd="0" presId="urn:microsoft.com/office/officeart/2005/8/layout/default"/>
    <dgm:cxn modelId="{D39D503F-2B28-4F8B-ACC5-0B22AACC4311}" type="presParOf" srcId="{859C7562-311A-4031-9B4E-CC6265969F30}" destId="{035357B9-DC83-43D9-BE84-1A2FB914E4ED}" srcOrd="0" destOrd="0" presId="urn:microsoft.com/office/officeart/2005/8/layout/default"/>
    <dgm:cxn modelId="{C9DB419D-7838-4B44-850E-3A81614A34D8}" type="presParOf" srcId="{859C7562-311A-4031-9B4E-CC6265969F30}" destId="{0A7DC939-F937-498B-AA3E-F27CF5F32829}" srcOrd="1" destOrd="0" presId="urn:microsoft.com/office/officeart/2005/8/layout/default"/>
    <dgm:cxn modelId="{8A0CB697-6E59-4BD0-AF74-9C6BA15FBF42}" type="presParOf" srcId="{859C7562-311A-4031-9B4E-CC6265969F30}" destId="{1EA8643A-84D8-4BA0-A3BE-02D18DAB2443}" srcOrd="2" destOrd="0" presId="urn:microsoft.com/office/officeart/2005/8/layout/default"/>
    <dgm:cxn modelId="{45A5B5E0-14DA-41AE-8DFF-D779F7E730F0}" type="presParOf" srcId="{859C7562-311A-4031-9B4E-CC6265969F30}" destId="{5878E3A8-F3C5-4F29-835B-E7E8BCE2887F}" srcOrd="3" destOrd="0" presId="urn:microsoft.com/office/officeart/2005/8/layout/default"/>
    <dgm:cxn modelId="{EC5ADE7A-958A-449E-9707-047193AC28A2}" type="presParOf" srcId="{859C7562-311A-4031-9B4E-CC6265969F30}" destId="{38381113-9B3D-45B3-9FCB-FAE12B3701E0}" srcOrd="4" destOrd="0" presId="urn:microsoft.com/office/officeart/2005/8/layout/default"/>
    <dgm:cxn modelId="{55633602-6F10-4D69-91D6-99D0C8E258BD}" type="presParOf" srcId="{859C7562-311A-4031-9B4E-CC6265969F30}" destId="{CC5F108E-0E18-4860-AA75-C7B1466F9803}" srcOrd="5" destOrd="0" presId="urn:microsoft.com/office/officeart/2005/8/layout/default"/>
    <dgm:cxn modelId="{75B5A86B-C40A-4A97-AD28-8D4E74310E36}" type="presParOf" srcId="{859C7562-311A-4031-9B4E-CC6265969F30}" destId="{B54C06D9-6893-4073-AEC3-3E52EF0B59AB}" srcOrd="6" destOrd="0" presId="urn:microsoft.com/office/officeart/2005/8/layout/default"/>
    <dgm:cxn modelId="{AABD2CAA-43FA-4107-B3A8-888E4D9C6F7F}" type="presParOf" srcId="{859C7562-311A-4031-9B4E-CC6265969F30}" destId="{2871D749-5196-49E7-BF4D-37291A52F326}" srcOrd="7" destOrd="0" presId="urn:microsoft.com/office/officeart/2005/8/layout/default"/>
    <dgm:cxn modelId="{6034B3FD-E6B6-423E-800F-905607F2CFB7}" type="presParOf" srcId="{859C7562-311A-4031-9B4E-CC6265969F30}" destId="{C52AC58E-5AC1-47DC-A569-2DC4B481BA51}" srcOrd="8" destOrd="0" presId="urn:microsoft.com/office/officeart/2005/8/layout/default"/>
    <dgm:cxn modelId="{E3E1FF46-F5E9-4CCF-8589-52F3C5DB4278}" type="presParOf" srcId="{859C7562-311A-4031-9B4E-CC6265969F30}" destId="{B4BE7D6B-0A37-4BDF-87E5-2E1BB1E8711C}" srcOrd="9" destOrd="0" presId="urn:microsoft.com/office/officeart/2005/8/layout/default"/>
    <dgm:cxn modelId="{4B705CCA-7233-4735-9CD5-1BA18DB975AB}" type="presParOf" srcId="{859C7562-311A-4031-9B4E-CC6265969F30}" destId="{8DB0F40A-0869-4ECE-9437-02FF49BD983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14C47B-2E7C-4E0A-BE11-EB1F121C34E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AB227F-FE76-481C-9BDD-CEA45931B316}">
      <dgm:prSet custT="1"/>
      <dgm:spPr/>
      <dgm:t>
        <a:bodyPr/>
        <a:lstStyle/>
        <a:p>
          <a:r>
            <a:rPr lang="en-US" sz="3600" dirty="0"/>
            <a:t>Raised 150 million USD </a:t>
          </a:r>
        </a:p>
      </dgm:t>
    </dgm:pt>
    <dgm:pt modelId="{0A815E19-5467-450F-96AD-F98E9ACA73FA}" type="parTrans" cxnId="{BC362F66-CA0E-4BF6-918C-DB63D22DCC0E}">
      <dgm:prSet/>
      <dgm:spPr/>
      <dgm:t>
        <a:bodyPr/>
        <a:lstStyle/>
        <a:p>
          <a:endParaRPr lang="en-US"/>
        </a:p>
      </dgm:t>
    </dgm:pt>
    <dgm:pt modelId="{A35A000F-E73A-47B3-B21F-27132811EE3F}" type="sibTrans" cxnId="{BC362F66-CA0E-4BF6-918C-DB63D22DCC0E}">
      <dgm:prSet/>
      <dgm:spPr/>
      <dgm:t>
        <a:bodyPr/>
        <a:lstStyle/>
        <a:p>
          <a:endParaRPr lang="en-US"/>
        </a:p>
      </dgm:t>
    </dgm:pt>
    <dgm:pt modelId="{7AC2D10F-EBE3-4258-BBF0-427E1D55938B}">
      <dgm:prSet custT="1"/>
      <dgm:spPr/>
      <dgm:t>
        <a:bodyPr/>
        <a:lstStyle/>
        <a:p>
          <a:r>
            <a:rPr lang="en-US" sz="3600" dirty="0"/>
            <a:t>60 million USD worth of Ether was stolen</a:t>
          </a:r>
        </a:p>
      </dgm:t>
    </dgm:pt>
    <dgm:pt modelId="{21044214-8C7E-4A55-AEE1-2E29042D0C5F}" type="parTrans" cxnId="{97D39006-D13D-4F6D-BDE5-626C58EE7788}">
      <dgm:prSet/>
      <dgm:spPr/>
      <dgm:t>
        <a:bodyPr/>
        <a:lstStyle/>
        <a:p>
          <a:endParaRPr lang="en-US"/>
        </a:p>
      </dgm:t>
    </dgm:pt>
    <dgm:pt modelId="{2F1E194A-66BB-46CD-8F27-F1E69A7D122B}" type="sibTrans" cxnId="{97D39006-D13D-4F6D-BDE5-626C58EE7788}">
      <dgm:prSet/>
      <dgm:spPr/>
      <dgm:t>
        <a:bodyPr/>
        <a:lstStyle/>
        <a:p>
          <a:endParaRPr lang="en-US"/>
        </a:p>
      </dgm:t>
    </dgm:pt>
    <dgm:pt modelId="{47C4B378-22F9-493B-82F8-1B7A522F2E93}" type="pres">
      <dgm:prSet presAssocID="{3014C47B-2E7C-4E0A-BE11-EB1F121C34EA}" presName="vert0" presStyleCnt="0">
        <dgm:presLayoutVars>
          <dgm:dir/>
          <dgm:animOne val="branch"/>
          <dgm:animLvl val="lvl"/>
        </dgm:presLayoutVars>
      </dgm:prSet>
      <dgm:spPr/>
    </dgm:pt>
    <dgm:pt modelId="{A0185BAE-C1A8-44FE-A006-14E93D5A92D6}" type="pres">
      <dgm:prSet presAssocID="{96AB227F-FE76-481C-9BDD-CEA45931B316}" presName="thickLine" presStyleLbl="alignNode1" presStyleIdx="0" presStyleCnt="2"/>
      <dgm:spPr/>
    </dgm:pt>
    <dgm:pt modelId="{F6801CB4-B07B-44E3-85DA-B57B4621C26F}" type="pres">
      <dgm:prSet presAssocID="{96AB227F-FE76-481C-9BDD-CEA45931B316}" presName="horz1" presStyleCnt="0"/>
      <dgm:spPr/>
    </dgm:pt>
    <dgm:pt modelId="{432D6423-44DB-4DEE-B314-3CB1269EB1BD}" type="pres">
      <dgm:prSet presAssocID="{96AB227F-FE76-481C-9BDD-CEA45931B316}" presName="tx1" presStyleLbl="revTx" presStyleIdx="0" presStyleCnt="2"/>
      <dgm:spPr/>
    </dgm:pt>
    <dgm:pt modelId="{110AF650-B477-40C6-B3C8-E644A537A3E5}" type="pres">
      <dgm:prSet presAssocID="{96AB227F-FE76-481C-9BDD-CEA45931B316}" presName="vert1" presStyleCnt="0"/>
      <dgm:spPr/>
    </dgm:pt>
    <dgm:pt modelId="{F9256206-CAA4-44F8-AEEB-379265A52518}" type="pres">
      <dgm:prSet presAssocID="{7AC2D10F-EBE3-4258-BBF0-427E1D55938B}" presName="thickLine" presStyleLbl="alignNode1" presStyleIdx="1" presStyleCnt="2"/>
      <dgm:spPr/>
    </dgm:pt>
    <dgm:pt modelId="{1C3A03FB-777F-4769-A86B-833AF9193985}" type="pres">
      <dgm:prSet presAssocID="{7AC2D10F-EBE3-4258-BBF0-427E1D55938B}" presName="horz1" presStyleCnt="0"/>
      <dgm:spPr/>
    </dgm:pt>
    <dgm:pt modelId="{21A5BCD6-4DB4-4423-8FC6-E3B9D9EAB1A6}" type="pres">
      <dgm:prSet presAssocID="{7AC2D10F-EBE3-4258-BBF0-427E1D55938B}" presName="tx1" presStyleLbl="revTx" presStyleIdx="1" presStyleCnt="2"/>
      <dgm:spPr/>
    </dgm:pt>
    <dgm:pt modelId="{0F962648-3FF2-499A-B8DE-4DE8A7FFA796}" type="pres">
      <dgm:prSet presAssocID="{7AC2D10F-EBE3-4258-BBF0-427E1D55938B}" presName="vert1" presStyleCnt="0"/>
      <dgm:spPr/>
    </dgm:pt>
  </dgm:ptLst>
  <dgm:cxnLst>
    <dgm:cxn modelId="{97D39006-D13D-4F6D-BDE5-626C58EE7788}" srcId="{3014C47B-2E7C-4E0A-BE11-EB1F121C34EA}" destId="{7AC2D10F-EBE3-4258-BBF0-427E1D55938B}" srcOrd="1" destOrd="0" parTransId="{21044214-8C7E-4A55-AEE1-2E29042D0C5F}" sibTransId="{2F1E194A-66BB-46CD-8F27-F1E69A7D122B}"/>
    <dgm:cxn modelId="{BC362F66-CA0E-4BF6-918C-DB63D22DCC0E}" srcId="{3014C47B-2E7C-4E0A-BE11-EB1F121C34EA}" destId="{96AB227F-FE76-481C-9BDD-CEA45931B316}" srcOrd="0" destOrd="0" parTransId="{0A815E19-5467-450F-96AD-F98E9ACA73FA}" sibTransId="{A35A000F-E73A-47B3-B21F-27132811EE3F}"/>
    <dgm:cxn modelId="{82CBBE4E-EE67-4665-96A6-5855A9F13232}" type="presOf" srcId="{3014C47B-2E7C-4E0A-BE11-EB1F121C34EA}" destId="{47C4B378-22F9-493B-82F8-1B7A522F2E93}" srcOrd="0" destOrd="0" presId="urn:microsoft.com/office/officeart/2008/layout/LinedList"/>
    <dgm:cxn modelId="{EB1D2693-BABC-4678-903F-7A351E79EF3E}" type="presOf" srcId="{96AB227F-FE76-481C-9BDD-CEA45931B316}" destId="{432D6423-44DB-4DEE-B314-3CB1269EB1BD}" srcOrd="0" destOrd="0" presId="urn:microsoft.com/office/officeart/2008/layout/LinedList"/>
    <dgm:cxn modelId="{3E4D0CDA-7B22-4344-8565-0B133044A0F7}" type="presOf" srcId="{7AC2D10F-EBE3-4258-BBF0-427E1D55938B}" destId="{21A5BCD6-4DB4-4423-8FC6-E3B9D9EAB1A6}" srcOrd="0" destOrd="0" presId="urn:microsoft.com/office/officeart/2008/layout/LinedList"/>
    <dgm:cxn modelId="{4ECD3906-4C22-4117-B2DA-ABE1C6EF8688}" type="presParOf" srcId="{47C4B378-22F9-493B-82F8-1B7A522F2E93}" destId="{A0185BAE-C1A8-44FE-A006-14E93D5A92D6}" srcOrd="0" destOrd="0" presId="urn:microsoft.com/office/officeart/2008/layout/LinedList"/>
    <dgm:cxn modelId="{1657A7F3-65A1-4174-B2C5-CD5B6FC21358}" type="presParOf" srcId="{47C4B378-22F9-493B-82F8-1B7A522F2E93}" destId="{F6801CB4-B07B-44E3-85DA-B57B4621C26F}" srcOrd="1" destOrd="0" presId="urn:microsoft.com/office/officeart/2008/layout/LinedList"/>
    <dgm:cxn modelId="{1C69FA9D-F568-4AAB-BBF4-D5392E32D286}" type="presParOf" srcId="{F6801CB4-B07B-44E3-85DA-B57B4621C26F}" destId="{432D6423-44DB-4DEE-B314-3CB1269EB1BD}" srcOrd="0" destOrd="0" presId="urn:microsoft.com/office/officeart/2008/layout/LinedList"/>
    <dgm:cxn modelId="{D0BFF230-375B-4B60-B95A-BDB952F24F1D}" type="presParOf" srcId="{F6801CB4-B07B-44E3-85DA-B57B4621C26F}" destId="{110AF650-B477-40C6-B3C8-E644A537A3E5}" srcOrd="1" destOrd="0" presId="urn:microsoft.com/office/officeart/2008/layout/LinedList"/>
    <dgm:cxn modelId="{E5796BA8-74C7-4281-BD3F-B02586E825E7}" type="presParOf" srcId="{47C4B378-22F9-493B-82F8-1B7A522F2E93}" destId="{F9256206-CAA4-44F8-AEEB-379265A52518}" srcOrd="2" destOrd="0" presId="urn:microsoft.com/office/officeart/2008/layout/LinedList"/>
    <dgm:cxn modelId="{ED21B164-131B-4E0B-83DC-86F5DFFC8E57}" type="presParOf" srcId="{47C4B378-22F9-493B-82F8-1B7A522F2E93}" destId="{1C3A03FB-777F-4769-A86B-833AF9193985}" srcOrd="3" destOrd="0" presId="urn:microsoft.com/office/officeart/2008/layout/LinedList"/>
    <dgm:cxn modelId="{1D36847C-10FE-4F3B-B7C0-679C34A2FE5E}" type="presParOf" srcId="{1C3A03FB-777F-4769-A86B-833AF9193985}" destId="{21A5BCD6-4DB4-4423-8FC6-E3B9D9EAB1A6}" srcOrd="0" destOrd="0" presId="urn:microsoft.com/office/officeart/2008/layout/LinedList"/>
    <dgm:cxn modelId="{C2752A75-DA10-44B5-BCCE-9C190A085853}" type="presParOf" srcId="{1C3A03FB-777F-4769-A86B-833AF9193985}" destId="{0F962648-3FF2-499A-B8DE-4DE8A7FFA7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89D5C5-653A-4FBE-980C-36BC37AEA8DD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D9AFBE2-684F-4EB7-A7FD-8F030CF4A7A3}">
      <dgm:prSet custT="1"/>
      <dgm:spPr/>
      <dgm:t>
        <a:bodyPr/>
        <a:lstStyle/>
        <a:p>
          <a:r>
            <a:rPr lang="en-US" sz="3600" dirty="0"/>
            <a:t>Methods such as “send” are compiled to the EVM CALL instruction</a:t>
          </a:r>
        </a:p>
      </dgm:t>
    </dgm:pt>
    <dgm:pt modelId="{6DCA0D61-B672-4959-9F83-5EFDE57FE5CB}" type="parTrans" cxnId="{A867F3D4-2FE4-463F-8533-9537DCE53ABA}">
      <dgm:prSet/>
      <dgm:spPr/>
      <dgm:t>
        <a:bodyPr/>
        <a:lstStyle/>
        <a:p>
          <a:endParaRPr lang="en-US"/>
        </a:p>
      </dgm:t>
    </dgm:pt>
    <dgm:pt modelId="{7F34F362-1F67-4A31-896A-45DC1526A1E7}" type="sibTrans" cxnId="{A867F3D4-2FE4-463F-8533-9537DCE53ABA}">
      <dgm:prSet/>
      <dgm:spPr/>
      <dgm:t>
        <a:bodyPr/>
        <a:lstStyle/>
        <a:p>
          <a:endParaRPr lang="en-US"/>
        </a:p>
      </dgm:t>
    </dgm:pt>
    <dgm:pt modelId="{2E376AF8-43D7-45F5-9AA8-AB1C50AF60DC}">
      <dgm:prSet custT="1"/>
      <dgm:spPr/>
      <dgm:t>
        <a:bodyPr/>
        <a:lstStyle/>
        <a:p>
          <a:r>
            <a:rPr lang="en-US" sz="3600" dirty="0"/>
            <a:t>The CALL opcode returns a Boolean (F/T) </a:t>
          </a:r>
        </a:p>
      </dgm:t>
    </dgm:pt>
    <dgm:pt modelId="{4964580E-C8B6-47AF-9ECD-C26858065E9C}" type="parTrans" cxnId="{6293A635-F919-4D6F-ACD6-E2CBA7447B36}">
      <dgm:prSet/>
      <dgm:spPr/>
      <dgm:t>
        <a:bodyPr/>
        <a:lstStyle/>
        <a:p>
          <a:endParaRPr lang="en-US"/>
        </a:p>
      </dgm:t>
    </dgm:pt>
    <dgm:pt modelId="{41FC241F-4628-4BB3-9426-81F7879D6D22}" type="sibTrans" cxnId="{6293A635-F919-4D6F-ACD6-E2CBA7447B36}">
      <dgm:prSet/>
      <dgm:spPr/>
      <dgm:t>
        <a:bodyPr/>
        <a:lstStyle/>
        <a:p>
          <a:endParaRPr lang="en-US"/>
        </a:p>
      </dgm:t>
    </dgm:pt>
    <dgm:pt modelId="{F239520D-C9D6-4BA5-B6ED-6437454F782F}">
      <dgm:prSet custT="1"/>
      <dgm:spPr/>
      <dgm:t>
        <a:bodyPr/>
        <a:lstStyle/>
        <a:p>
          <a:r>
            <a:rPr lang="en-US" sz="3600" dirty="0"/>
            <a:t>Can lead to inconsistencies if not checked</a:t>
          </a:r>
        </a:p>
      </dgm:t>
    </dgm:pt>
    <dgm:pt modelId="{9BED1964-CF84-4BFB-BF07-08773E43C01A}" type="parTrans" cxnId="{37D8AE89-BD27-43C4-970A-73C56B6FAAE6}">
      <dgm:prSet/>
      <dgm:spPr/>
      <dgm:t>
        <a:bodyPr/>
        <a:lstStyle/>
        <a:p>
          <a:endParaRPr lang="en-US"/>
        </a:p>
      </dgm:t>
    </dgm:pt>
    <dgm:pt modelId="{618B2855-F3BA-42B1-A270-B05F59683564}" type="sibTrans" cxnId="{37D8AE89-BD27-43C4-970A-73C56B6FAAE6}">
      <dgm:prSet/>
      <dgm:spPr/>
      <dgm:t>
        <a:bodyPr/>
        <a:lstStyle/>
        <a:p>
          <a:endParaRPr lang="en-US"/>
        </a:p>
      </dgm:t>
    </dgm:pt>
    <dgm:pt modelId="{F352985B-3553-461B-B372-0B379B41C638}" type="pres">
      <dgm:prSet presAssocID="{5B89D5C5-653A-4FBE-980C-36BC37AEA8DD}" presName="vert0" presStyleCnt="0">
        <dgm:presLayoutVars>
          <dgm:dir/>
          <dgm:animOne val="branch"/>
          <dgm:animLvl val="lvl"/>
        </dgm:presLayoutVars>
      </dgm:prSet>
      <dgm:spPr/>
    </dgm:pt>
    <dgm:pt modelId="{4D78983B-3B25-4BB3-A096-254B67A3DC0B}" type="pres">
      <dgm:prSet presAssocID="{5D9AFBE2-684F-4EB7-A7FD-8F030CF4A7A3}" presName="thickLine" presStyleLbl="alignNode1" presStyleIdx="0" presStyleCnt="3"/>
      <dgm:spPr/>
    </dgm:pt>
    <dgm:pt modelId="{4B8C7729-5544-4792-BAA3-1D01477B0AE8}" type="pres">
      <dgm:prSet presAssocID="{5D9AFBE2-684F-4EB7-A7FD-8F030CF4A7A3}" presName="horz1" presStyleCnt="0"/>
      <dgm:spPr/>
    </dgm:pt>
    <dgm:pt modelId="{87DE5CAC-C4C8-4051-9B0E-24962C09A5A5}" type="pres">
      <dgm:prSet presAssocID="{5D9AFBE2-684F-4EB7-A7FD-8F030CF4A7A3}" presName="tx1" presStyleLbl="revTx" presStyleIdx="0" presStyleCnt="3"/>
      <dgm:spPr/>
    </dgm:pt>
    <dgm:pt modelId="{C84C485F-6FFF-444E-AD19-C66486A4B680}" type="pres">
      <dgm:prSet presAssocID="{5D9AFBE2-684F-4EB7-A7FD-8F030CF4A7A3}" presName="vert1" presStyleCnt="0"/>
      <dgm:spPr/>
    </dgm:pt>
    <dgm:pt modelId="{F1FDF9C2-AA8C-4439-934B-D72E90935A5A}" type="pres">
      <dgm:prSet presAssocID="{2E376AF8-43D7-45F5-9AA8-AB1C50AF60DC}" presName="thickLine" presStyleLbl="alignNode1" presStyleIdx="1" presStyleCnt="3"/>
      <dgm:spPr/>
    </dgm:pt>
    <dgm:pt modelId="{C066D7CB-6F1A-4B15-AC07-417C95984DC4}" type="pres">
      <dgm:prSet presAssocID="{2E376AF8-43D7-45F5-9AA8-AB1C50AF60DC}" presName="horz1" presStyleCnt="0"/>
      <dgm:spPr/>
    </dgm:pt>
    <dgm:pt modelId="{7ED68900-A003-4EB2-872D-CC38F93C028C}" type="pres">
      <dgm:prSet presAssocID="{2E376AF8-43D7-45F5-9AA8-AB1C50AF60DC}" presName="tx1" presStyleLbl="revTx" presStyleIdx="1" presStyleCnt="3"/>
      <dgm:spPr/>
    </dgm:pt>
    <dgm:pt modelId="{B73FE05C-438F-457F-8A5A-7991222D52AF}" type="pres">
      <dgm:prSet presAssocID="{2E376AF8-43D7-45F5-9AA8-AB1C50AF60DC}" presName="vert1" presStyleCnt="0"/>
      <dgm:spPr/>
    </dgm:pt>
    <dgm:pt modelId="{FC05D59A-D01F-431D-AD9E-DF39524585EE}" type="pres">
      <dgm:prSet presAssocID="{F239520D-C9D6-4BA5-B6ED-6437454F782F}" presName="thickLine" presStyleLbl="alignNode1" presStyleIdx="2" presStyleCnt="3"/>
      <dgm:spPr/>
    </dgm:pt>
    <dgm:pt modelId="{7D0B34CD-CF40-4E4C-A03E-C3AFA6DC2355}" type="pres">
      <dgm:prSet presAssocID="{F239520D-C9D6-4BA5-B6ED-6437454F782F}" presName="horz1" presStyleCnt="0"/>
      <dgm:spPr/>
    </dgm:pt>
    <dgm:pt modelId="{2C20B710-D8BE-4D00-83D7-C80EEE5E522E}" type="pres">
      <dgm:prSet presAssocID="{F239520D-C9D6-4BA5-B6ED-6437454F782F}" presName="tx1" presStyleLbl="revTx" presStyleIdx="2" presStyleCnt="3"/>
      <dgm:spPr/>
    </dgm:pt>
    <dgm:pt modelId="{8EFA3737-2B4B-4EEA-92AB-BE638232B35D}" type="pres">
      <dgm:prSet presAssocID="{F239520D-C9D6-4BA5-B6ED-6437454F782F}" presName="vert1" presStyleCnt="0"/>
      <dgm:spPr/>
    </dgm:pt>
  </dgm:ptLst>
  <dgm:cxnLst>
    <dgm:cxn modelId="{6293A635-F919-4D6F-ACD6-E2CBA7447B36}" srcId="{5B89D5C5-653A-4FBE-980C-36BC37AEA8DD}" destId="{2E376AF8-43D7-45F5-9AA8-AB1C50AF60DC}" srcOrd="1" destOrd="0" parTransId="{4964580E-C8B6-47AF-9ECD-C26858065E9C}" sibTransId="{41FC241F-4628-4BB3-9426-81F7879D6D22}"/>
    <dgm:cxn modelId="{1F65DA4F-AC03-4C6E-B212-84A8A98DA356}" type="presOf" srcId="{F239520D-C9D6-4BA5-B6ED-6437454F782F}" destId="{2C20B710-D8BE-4D00-83D7-C80EEE5E522E}" srcOrd="0" destOrd="0" presId="urn:microsoft.com/office/officeart/2008/layout/LinedList"/>
    <dgm:cxn modelId="{4583E57A-85F4-4C1E-8A49-D288543D8B18}" type="presOf" srcId="{5B89D5C5-653A-4FBE-980C-36BC37AEA8DD}" destId="{F352985B-3553-461B-B372-0B379B41C638}" srcOrd="0" destOrd="0" presId="urn:microsoft.com/office/officeart/2008/layout/LinedList"/>
    <dgm:cxn modelId="{37D8AE89-BD27-43C4-970A-73C56B6FAAE6}" srcId="{5B89D5C5-653A-4FBE-980C-36BC37AEA8DD}" destId="{F239520D-C9D6-4BA5-B6ED-6437454F782F}" srcOrd="2" destOrd="0" parTransId="{9BED1964-CF84-4BFB-BF07-08773E43C01A}" sibTransId="{618B2855-F3BA-42B1-A270-B05F59683564}"/>
    <dgm:cxn modelId="{5D139CC1-DE55-49B0-AEE9-4F7943BC8A08}" type="presOf" srcId="{5D9AFBE2-684F-4EB7-A7FD-8F030CF4A7A3}" destId="{87DE5CAC-C4C8-4051-9B0E-24962C09A5A5}" srcOrd="0" destOrd="0" presId="urn:microsoft.com/office/officeart/2008/layout/LinedList"/>
    <dgm:cxn modelId="{A867F3D4-2FE4-463F-8533-9537DCE53ABA}" srcId="{5B89D5C5-653A-4FBE-980C-36BC37AEA8DD}" destId="{5D9AFBE2-684F-4EB7-A7FD-8F030CF4A7A3}" srcOrd="0" destOrd="0" parTransId="{6DCA0D61-B672-4959-9F83-5EFDE57FE5CB}" sibTransId="{7F34F362-1F67-4A31-896A-45DC1526A1E7}"/>
    <dgm:cxn modelId="{09BAEEF6-19C1-48C7-AB99-409F8293C687}" type="presOf" srcId="{2E376AF8-43D7-45F5-9AA8-AB1C50AF60DC}" destId="{7ED68900-A003-4EB2-872D-CC38F93C028C}" srcOrd="0" destOrd="0" presId="urn:microsoft.com/office/officeart/2008/layout/LinedList"/>
    <dgm:cxn modelId="{50D6EC63-F05C-40DF-8803-C8089D12F171}" type="presParOf" srcId="{F352985B-3553-461B-B372-0B379B41C638}" destId="{4D78983B-3B25-4BB3-A096-254B67A3DC0B}" srcOrd="0" destOrd="0" presId="urn:microsoft.com/office/officeart/2008/layout/LinedList"/>
    <dgm:cxn modelId="{B889EF2A-4816-44BC-8279-8D95BE08E171}" type="presParOf" srcId="{F352985B-3553-461B-B372-0B379B41C638}" destId="{4B8C7729-5544-4792-BAA3-1D01477B0AE8}" srcOrd="1" destOrd="0" presId="urn:microsoft.com/office/officeart/2008/layout/LinedList"/>
    <dgm:cxn modelId="{ABCBF2E0-2CD3-438B-ABA6-1DF465B77448}" type="presParOf" srcId="{4B8C7729-5544-4792-BAA3-1D01477B0AE8}" destId="{87DE5CAC-C4C8-4051-9B0E-24962C09A5A5}" srcOrd="0" destOrd="0" presId="urn:microsoft.com/office/officeart/2008/layout/LinedList"/>
    <dgm:cxn modelId="{3648D877-A24C-43FD-8834-EA8B6C35B10A}" type="presParOf" srcId="{4B8C7729-5544-4792-BAA3-1D01477B0AE8}" destId="{C84C485F-6FFF-444E-AD19-C66486A4B680}" srcOrd="1" destOrd="0" presId="urn:microsoft.com/office/officeart/2008/layout/LinedList"/>
    <dgm:cxn modelId="{25B50B34-9864-4311-9F51-1908E48C6F86}" type="presParOf" srcId="{F352985B-3553-461B-B372-0B379B41C638}" destId="{F1FDF9C2-AA8C-4439-934B-D72E90935A5A}" srcOrd="2" destOrd="0" presId="urn:microsoft.com/office/officeart/2008/layout/LinedList"/>
    <dgm:cxn modelId="{25D66461-0975-441A-B4F5-08F4F6CE2336}" type="presParOf" srcId="{F352985B-3553-461B-B372-0B379B41C638}" destId="{C066D7CB-6F1A-4B15-AC07-417C95984DC4}" srcOrd="3" destOrd="0" presId="urn:microsoft.com/office/officeart/2008/layout/LinedList"/>
    <dgm:cxn modelId="{87A1AE62-4114-496F-A009-65EBA5F29196}" type="presParOf" srcId="{C066D7CB-6F1A-4B15-AC07-417C95984DC4}" destId="{7ED68900-A003-4EB2-872D-CC38F93C028C}" srcOrd="0" destOrd="0" presId="urn:microsoft.com/office/officeart/2008/layout/LinedList"/>
    <dgm:cxn modelId="{7D533874-40DE-4DAA-9D29-4F71753B7839}" type="presParOf" srcId="{C066D7CB-6F1A-4B15-AC07-417C95984DC4}" destId="{B73FE05C-438F-457F-8A5A-7991222D52AF}" srcOrd="1" destOrd="0" presId="urn:microsoft.com/office/officeart/2008/layout/LinedList"/>
    <dgm:cxn modelId="{C1F2CC3C-B273-4683-9A4C-5F9355810D5C}" type="presParOf" srcId="{F352985B-3553-461B-B372-0B379B41C638}" destId="{FC05D59A-D01F-431D-AD9E-DF39524585EE}" srcOrd="4" destOrd="0" presId="urn:microsoft.com/office/officeart/2008/layout/LinedList"/>
    <dgm:cxn modelId="{250D3E5B-DD13-4CC8-B276-07306DD71AC4}" type="presParOf" srcId="{F352985B-3553-461B-B372-0B379B41C638}" destId="{7D0B34CD-CF40-4E4C-A03E-C3AFA6DC2355}" srcOrd="5" destOrd="0" presId="urn:microsoft.com/office/officeart/2008/layout/LinedList"/>
    <dgm:cxn modelId="{23867757-A4D2-470C-8B41-28E31C1417DE}" type="presParOf" srcId="{7D0B34CD-CF40-4E4C-A03E-C3AFA6DC2355}" destId="{2C20B710-D8BE-4D00-83D7-C80EEE5E522E}" srcOrd="0" destOrd="0" presId="urn:microsoft.com/office/officeart/2008/layout/LinedList"/>
    <dgm:cxn modelId="{CC1E2C9E-0971-4C8F-B601-55331D72CFF0}" type="presParOf" srcId="{7D0B34CD-CF40-4E4C-A03E-C3AFA6DC2355}" destId="{8EFA3737-2B4B-4EEA-92AB-BE638232B35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14C47B-2E7C-4E0A-BE11-EB1F121C34E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AC2D10F-EBE3-4258-BBF0-427E1D55938B}">
      <dgm:prSet custT="1"/>
      <dgm:spPr/>
      <dgm:t>
        <a:bodyPr/>
        <a:lstStyle/>
        <a:p>
          <a:endParaRPr lang="en-US" sz="4000" dirty="0"/>
        </a:p>
        <a:p>
          <a:endParaRPr lang="en-US" sz="4000" dirty="0"/>
        </a:p>
        <a:p>
          <a:r>
            <a:rPr lang="en-US" sz="3600" dirty="0"/>
            <a:t>280 million USD worth </a:t>
          </a:r>
          <a:r>
            <a:rPr lang="en-US" sz="3600"/>
            <a:t>of Ether </a:t>
          </a:r>
          <a:r>
            <a:rPr lang="en-US" sz="3600" dirty="0"/>
            <a:t>was frozen</a:t>
          </a:r>
        </a:p>
      </dgm:t>
    </dgm:pt>
    <dgm:pt modelId="{21044214-8C7E-4A55-AEE1-2E29042D0C5F}" type="parTrans" cxnId="{97D39006-D13D-4F6D-BDE5-626C58EE7788}">
      <dgm:prSet/>
      <dgm:spPr/>
      <dgm:t>
        <a:bodyPr/>
        <a:lstStyle/>
        <a:p>
          <a:endParaRPr lang="en-US"/>
        </a:p>
      </dgm:t>
    </dgm:pt>
    <dgm:pt modelId="{2F1E194A-66BB-46CD-8F27-F1E69A7D122B}" type="sibTrans" cxnId="{97D39006-D13D-4F6D-BDE5-626C58EE7788}">
      <dgm:prSet/>
      <dgm:spPr/>
      <dgm:t>
        <a:bodyPr/>
        <a:lstStyle/>
        <a:p>
          <a:endParaRPr lang="en-US"/>
        </a:p>
      </dgm:t>
    </dgm:pt>
    <dgm:pt modelId="{47C4B378-22F9-493B-82F8-1B7A522F2E93}" type="pres">
      <dgm:prSet presAssocID="{3014C47B-2E7C-4E0A-BE11-EB1F121C34EA}" presName="vert0" presStyleCnt="0">
        <dgm:presLayoutVars>
          <dgm:dir/>
          <dgm:animOne val="branch"/>
          <dgm:animLvl val="lvl"/>
        </dgm:presLayoutVars>
      </dgm:prSet>
      <dgm:spPr/>
    </dgm:pt>
    <dgm:pt modelId="{F9256206-CAA4-44F8-AEEB-379265A52518}" type="pres">
      <dgm:prSet presAssocID="{7AC2D10F-EBE3-4258-BBF0-427E1D55938B}" presName="thickLine" presStyleLbl="alignNode1" presStyleIdx="0" presStyleCnt="1"/>
      <dgm:spPr/>
    </dgm:pt>
    <dgm:pt modelId="{1C3A03FB-777F-4769-A86B-833AF9193985}" type="pres">
      <dgm:prSet presAssocID="{7AC2D10F-EBE3-4258-BBF0-427E1D55938B}" presName="horz1" presStyleCnt="0"/>
      <dgm:spPr/>
    </dgm:pt>
    <dgm:pt modelId="{21A5BCD6-4DB4-4423-8FC6-E3B9D9EAB1A6}" type="pres">
      <dgm:prSet presAssocID="{7AC2D10F-EBE3-4258-BBF0-427E1D55938B}" presName="tx1" presStyleLbl="revTx" presStyleIdx="0" presStyleCnt="1"/>
      <dgm:spPr/>
    </dgm:pt>
    <dgm:pt modelId="{0F962648-3FF2-499A-B8DE-4DE8A7FFA796}" type="pres">
      <dgm:prSet presAssocID="{7AC2D10F-EBE3-4258-BBF0-427E1D55938B}" presName="vert1" presStyleCnt="0"/>
      <dgm:spPr/>
    </dgm:pt>
  </dgm:ptLst>
  <dgm:cxnLst>
    <dgm:cxn modelId="{97D39006-D13D-4F6D-BDE5-626C58EE7788}" srcId="{3014C47B-2E7C-4E0A-BE11-EB1F121C34EA}" destId="{7AC2D10F-EBE3-4258-BBF0-427E1D55938B}" srcOrd="0" destOrd="0" parTransId="{21044214-8C7E-4A55-AEE1-2E29042D0C5F}" sibTransId="{2F1E194A-66BB-46CD-8F27-F1E69A7D122B}"/>
    <dgm:cxn modelId="{82CBBE4E-EE67-4665-96A6-5855A9F13232}" type="presOf" srcId="{3014C47B-2E7C-4E0A-BE11-EB1F121C34EA}" destId="{47C4B378-22F9-493B-82F8-1B7A522F2E93}" srcOrd="0" destOrd="0" presId="urn:microsoft.com/office/officeart/2008/layout/LinedList"/>
    <dgm:cxn modelId="{3E4D0CDA-7B22-4344-8565-0B133044A0F7}" type="presOf" srcId="{7AC2D10F-EBE3-4258-BBF0-427E1D55938B}" destId="{21A5BCD6-4DB4-4423-8FC6-E3B9D9EAB1A6}" srcOrd="0" destOrd="0" presId="urn:microsoft.com/office/officeart/2008/layout/LinedList"/>
    <dgm:cxn modelId="{E5796BA8-74C7-4281-BD3F-B02586E825E7}" type="presParOf" srcId="{47C4B378-22F9-493B-82F8-1B7A522F2E93}" destId="{F9256206-CAA4-44F8-AEEB-379265A52518}" srcOrd="0" destOrd="0" presId="urn:microsoft.com/office/officeart/2008/layout/LinedList"/>
    <dgm:cxn modelId="{ED21B164-131B-4E0B-83DC-86F5DFFC8E57}" type="presParOf" srcId="{47C4B378-22F9-493B-82F8-1B7A522F2E93}" destId="{1C3A03FB-777F-4769-A86B-833AF9193985}" srcOrd="1" destOrd="0" presId="urn:microsoft.com/office/officeart/2008/layout/LinedList"/>
    <dgm:cxn modelId="{1D36847C-10FE-4F3B-B7C0-679C34A2FE5E}" type="presParOf" srcId="{1C3A03FB-777F-4769-A86B-833AF9193985}" destId="{21A5BCD6-4DB4-4423-8FC6-E3B9D9EAB1A6}" srcOrd="0" destOrd="0" presId="urn:microsoft.com/office/officeart/2008/layout/LinedList"/>
    <dgm:cxn modelId="{C2752A75-DA10-44B5-BCCE-9C190A085853}" type="presParOf" srcId="{1C3A03FB-777F-4769-A86B-833AF9193985}" destId="{0F962648-3FF2-499A-B8DE-4DE8A7FFA7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01B7EF-A9DD-450E-A82C-FC2ACC96729D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DBAF11C-0EFC-4003-9A47-C931515888DA}">
      <dgm:prSet custT="1"/>
      <dgm:spPr/>
      <dgm:t>
        <a:bodyPr/>
        <a:lstStyle/>
        <a:p>
          <a:r>
            <a:rPr lang="en-US" sz="3600" dirty="0"/>
            <a:t>A race condition attack</a:t>
          </a:r>
        </a:p>
      </dgm:t>
    </dgm:pt>
    <dgm:pt modelId="{9B69342D-EC72-4E3C-B0A8-7B581E9AFB67}" type="parTrans" cxnId="{2A94F7F5-C841-441C-8EA7-C46B10A183B7}">
      <dgm:prSet/>
      <dgm:spPr/>
      <dgm:t>
        <a:bodyPr/>
        <a:lstStyle/>
        <a:p>
          <a:endParaRPr lang="en-US"/>
        </a:p>
      </dgm:t>
    </dgm:pt>
    <dgm:pt modelId="{21E5C05B-A043-498F-ACD3-441670AC4BDD}" type="sibTrans" cxnId="{2A94F7F5-C841-441C-8EA7-C46B10A183B7}">
      <dgm:prSet/>
      <dgm:spPr/>
      <dgm:t>
        <a:bodyPr/>
        <a:lstStyle/>
        <a:p>
          <a:endParaRPr lang="en-US"/>
        </a:p>
      </dgm:t>
    </dgm:pt>
    <dgm:pt modelId="{AC79C3BC-F0E2-4B56-A473-0258DA1A7AA0}">
      <dgm:prSet custT="1"/>
      <dgm:spPr/>
      <dgm:t>
        <a:bodyPr/>
        <a:lstStyle/>
        <a:p>
          <a:r>
            <a:rPr lang="en-US" sz="3600" dirty="0"/>
            <a:t>Can happen when 2 or more transactions with the same contract are in the same block</a:t>
          </a:r>
        </a:p>
      </dgm:t>
    </dgm:pt>
    <dgm:pt modelId="{5D1D3328-A303-430E-BB1C-B4347A8D3867}" type="parTrans" cxnId="{446AEEF2-815C-4DFC-A11B-08E85C8AFB02}">
      <dgm:prSet/>
      <dgm:spPr/>
      <dgm:t>
        <a:bodyPr/>
        <a:lstStyle/>
        <a:p>
          <a:endParaRPr lang="en-US"/>
        </a:p>
      </dgm:t>
    </dgm:pt>
    <dgm:pt modelId="{9774207D-0172-4AF6-9202-CA5579888C47}" type="sibTrans" cxnId="{446AEEF2-815C-4DFC-A11B-08E85C8AFB02}">
      <dgm:prSet/>
      <dgm:spPr/>
      <dgm:t>
        <a:bodyPr/>
        <a:lstStyle/>
        <a:p>
          <a:endParaRPr lang="en-US"/>
        </a:p>
      </dgm:t>
    </dgm:pt>
    <dgm:pt modelId="{77CD1801-4026-4AE1-9D7F-BAA22AEC5625}">
      <dgm:prSet custT="1"/>
      <dgm:spPr/>
      <dgm:t>
        <a:bodyPr/>
        <a:lstStyle/>
        <a:p>
          <a:r>
            <a:rPr lang="en-US" sz="3600" dirty="0"/>
            <a:t>The order of transaction mining can give different results</a:t>
          </a:r>
        </a:p>
      </dgm:t>
    </dgm:pt>
    <dgm:pt modelId="{59D99F7D-8F6D-4E9D-968A-E1DE27CE9933}" type="parTrans" cxnId="{3A9A6786-0A5D-4602-85FD-C54365CCC8CA}">
      <dgm:prSet/>
      <dgm:spPr/>
      <dgm:t>
        <a:bodyPr/>
        <a:lstStyle/>
        <a:p>
          <a:endParaRPr lang="en-US"/>
        </a:p>
      </dgm:t>
    </dgm:pt>
    <dgm:pt modelId="{A904D543-4460-4DBC-96E3-1F53E3039105}" type="sibTrans" cxnId="{3A9A6786-0A5D-4602-85FD-C54365CCC8CA}">
      <dgm:prSet/>
      <dgm:spPr/>
      <dgm:t>
        <a:bodyPr/>
        <a:lstStyle/>
        <a:p>
          <a:endParaRPr lang="en-US"/>
        </a:p>
      </dgm:t>
    </dgm:pt>
    <dgm:pt modelId="{4C96DA69-6738-498E-AB5C-CD0A5C68E60E}" type="pres">
      <dgm:prSet presAssocID="{6601B7EF-A9DD-450E-A82C-FC2ACC96729D}" presName="vert0" presStyleCnt="0">
        <dgm:presLayoutVars>
          <dgm:dir/>
          <dgm:animOne val="branch"/>
          <dgm:animLvl val="lvl"/>
        </dgm:presLayoutVars>
      </dgm:prSet>
      <dgm:spPr/>
    </dgm:pt>
    <dgm:pt modelId="{26BFCFB9-C2DB-4856-A3C7-6F362B7FFDB0}" type="pres">
      <dgm:prSet presAssocID="{CDBAF11C-0EFC-4003-9A47-C931515888DA}" presName="thickLine" presStyleLbl="alignNode1" presStyleIdx="0" presStyleCnt="3"/>
      <dgm:spPr/>
    </dgm:pt>
    <dgm:pt modelId="{390AC1AF-1D70-41C5-A9D1-5D3CCF31E4A6}" type="pres">
      <dgm:prSet presAssocID="{CDBAF11C-0EFC-4003-9A47-C931515888DA}" presName="horz1" presStyleCnt="0"/>
      <dgm:spPr/>
    </dgm:pt>
    <dgm:pt modelId="{AF4E0746-8CB7-459F-A1D1-75B453EDAE5E}" type="pres">
      <dgm:prSet presAssocID="{CDBAF11C-0EFC-4003-9A47-C931515888DA}" presName="tx1" presStyleLbl="revTx" presStyleIdx="0" presStyleCnt="3"/>
      <dgm:spPr/>
    </dgm:pt>
    <dgm:pt modelId="{7F4DA6F8-0DF7-4385-A52C-0B42EF5222DE}" type="pres">
      <dgm:prSet presAssocID="{CDBAF11C-0EFC-4003-9A47-C931515888DA}" presName="vert1" presStyleCnt="0"/>
      <dgm:spPr/>
    </dgm:pt>
    <dgm:pt modelId="{733F7311-AFA5-4504-9524-510442B224CC}" type="pres">
      <dgm:prSet presAssocID="{AC79C3BC-F0E2-4B56-A473-0258DA1A7AA0}" presName="thickLine" presStyleLbl="alignNode1" presStyleIdx="1" presStyleCnt="3"/>
      <dgm:spPr/>
    </dgm:pt>
    <dgm:pt modelId="{FA66684C-B0D6-4EB4-BFC6-A74BBBEC8524}" type="pres">
      <dgm:prSet presAssocID="{AC79C3BC-F0E2-4B56-A473-0258DA1A7AA0}" presName="horz1" presStyleCnt="0"/>
      <dgm:spPr/>
    </dgm:pt>
    <dgm:pt modelId="{12067D2C-F277-497D-8AEA-8AA3E016EB16}" type="pres">
      <dgm:prSet presAssocID="{AC79C3BC-F0E2-4B56-A473-0258DA1A7AA0}" presName="tx1" presStyleLbl="revTx" presStyleIdx="1" presStyleCnt="3"/>
      <dgm:spPr/>
    </dgm:pt>
    <dgm:pt modelId="{73C8DAB2-00C8-44E8-BB5F-45F675D89A57}" type="pres">
      <dgm:prSet presAssocID="{AC79C3BC-F0E2-4B56-A473-0258DA1A7AA0}" presName="vert1" presStyleCnt="0"/>
      <dgm:spPr/>
    </dgm:pt>
    <dgm:pt modelId="{F6136621-697F-4D96-9009-7985E702763E}" type="pres">
      <dgm:prSet presAssocID="{77CD1801-4026-4AE1-9D7F-BAA22AEC5625}" presName="thickLine" presStyleLbl="alignNode1" presStyleIdx="2" presStyleCnt="3"/>
      <dgm:spPr/>
    </dgm:pt>
    <dgm:pt modelId="{4E8D0F3C-D183-4E25-942E-B98C19E3203D}" type="pres">
      <dgm:prSet presAssocID="{77CD1801-4026-4AE1-9D7F-BAA22AEC5625}" presName="horz1" presStyleCnt="0"/>
      <dgm:spPr/>
    </dgm:pt>
    <dgm:pt modelId="{E1DD38C1-1BBD-4467-90E2-2624424E7B02}" type="pres">
      <dgm:prSet presAssocID="{77CD1801-4026-4AE1-9D7F-BAA22AEC5625}" presName="tx1" presStyleLbl="revTx" presStyleIdx="2" presStyleCnt="3"/>
      <dgm:spPr/>
    </dgm:pt>
    <dgm:pt modelId="{08017496-96D6-44F0-B347-A3D5EF8FC932}" type="pres">
      <dgm:prSet presAssocID="{77CD1801-4026-4AE1-9D7F-BAA22AEC5625}" presName="vert1" presStyleCnt="0"/>
      <dgm:spPr/>
    </dgm:pt>
  </dgm:ptLst>
  <dgm:cxnLst>
    <dgm:cxn modelId="{28301C7D-750C-4DD3-AF14-15CD83FCBD11}" type="presOf" srcId="{6601B7EF-A9DD-450E-A82C-FC2ACC96729D}" destId="{4C96DA69-6738-498E-AB5C-CD0A5C68E60E}" srcOrd="0" destOrd="0" presId="urn:microsoft.com/office/officeart/2008/layout/LinedList"/>
    <dgm:cxn modelId="{3A9A6786-0A5D-4602-85FD-C54365CCC8CA}" srcId="{6601B7EF-A9DD-450E-A82C-FC2ACC96729D}" destId="{77CD1801-4026-4AE1-9D7F-BAA22AEC5625}" srcOrd="2" destOrd="0" parTransId="{59D99F7D-8F6D-4E9D-968A-E1DE27CE9933}" sibTransId="{A904D543-4460-4DBC-96E3-1F53E3039105}"/>
    <dgm:cxn modelId="{D157BFAD-C26C-4805-8790-639BFA672538}" type="presOf" srcId="{77CD1801-4026-4AE1-9D7F-BAA22AEC5625}" destId="{E1DD38C1-1BBD-4467-90E2-2624424E7B02}" srcOrd="0" destOrd="0" presId="urn:microsoft.com/office/officeart/2008/layout/LinedList"/>
    <dgm:cxn modelId="{674B0DBD-5BE7-4D5F-96B9-E2E9291C63A3}" type="presOf" srcId="{CDBAF11C-0EFC-4003-9A47-C931515888DA}" destId="{AF4E0746-8CB7-459F-A1D1-75B453EDAE5E}" srcOrd="0" destOrd="0" presId="urn:microsoft.com/office/officeart/2008/layout/LinedList"/>
    <dgm:cxn modelId="{3C5A22E9-0B14-44C8-97CD-4BA93B60702E}" type="presOf" srcId="{AC79C3BC-F0E2-4B56-A473-0258DA1A7AA0}" destId="{12067D2C-F277-497D-8AEA-8AA3E016EB16}" srcOrd="0" destOrd="0" presId="urn:microsoft.com/office/officeart/2008/layout/LinedList"/>
    <dgm:cxn modelId="{446AEEF2-815C-4DFC-A11B-08E85C8AFB02}" srcId="{6601B7EF-A9DD-450E-A82C-FC2ACC96729D}" destId="{AC79C3BC-F0E2-4B56-A473-0258DA1A7AA0}" srcOrd="1" destOrd="0" parTransId="{5D1D3328-A303-430E-BB1C-B4347A8D3867}" sibTransId="{9774207D-0172-4AF6-9202-CA5579888C47}"/>
    <dgm:cxn modelId="{2A94F7F5-C841-441C-8EA7-C46B10A183B7}" srcId="{6601B7EF-A9DD-450E-A82C-FC2ACC96729D}" destId="{CDBAF11C-0EFC-4003-9A47-C931515888DA}" srcOrd="0" destOrd="0" parTransId="{9B69342D-EC72-4E3C-B0A8-7B581E9AFB67}" sibTransId="{21E5C05B-A043-498F-ACD3-441670AC4BDD}"/>
    <dgm:cxn modelId="{454EAAAF-B1AB-466F-A9F8-879D07B0782A}" type="presParOf" srcId="{4C96DA69-6738-498E-AB5C-CD0A5C68E60E}" destId="{26BFCFB9-C2DB-4856-A3C7-6F362B7FFDB0}" srcOrd="0" destOrd="0" presId="urn:microsoft.com/office/officeart/2008/layout/LinedList"/>
    <dgm:cxn modelId="{2AB3F4F6-ECEC-40E8-A4C8-D1D19F1B41CA}" type="presParOf" srcId="{4C96DA69-6738-498E-AB5C-CD0A5C68E60E}" destId="{390AC1AF-1D70-41C5-A9D1-5D3CCF31E4A6}" srcOrd="1" destOrd="0" presId="urn:microsoft.com/office/officeart/2008/layout/LinedList"/>
    <dgm:cxn modelId="{3AEB7C92-19A7-4EC5-BFAF-CB84F6D32209}" type="presParOf" srcId="{390AC1AF-1D70-41C5-A9D1-5D3CCF31E4A6}" destId="{AF4E0746-8CB7-459F-A1D1-75B453EDAE5E}" srcOrd="0" destOrd="0" presId="urn:microsoft.com/office/officeart/2008/layout/LinedList"/>
    <dgm:cxn modelId="{5CEEF39D-0DCA-4D38-B0C1-5273ACEACC7F}" type="presParOf" srcId="{390AC1AF-1D70-41C5-A9D1-5D3CCF31E4A6}" destId="{7F4DA6F8-0DF7-4385-A52C-0B42EF5222DE}" srcOrd="1" destOrd="0" presId="urn:microsoft.com/office/officeart/2008/layout/LinedList"/>
    <dgm:cxn modelId="{31087A9A-D15C-41E7-9680-0161BE39DDBB}" type="presParOf" srcId="{4C96DA69-6738-498E-AB5C-CD0A5C68E60E}" destId="{733F7311-AFA5-4504-9524-510442B224CC}" srcOrd="2" destOrd="0" presId="urn:microsoft.com/office/officeart/2008/layout/LinedList"/>
    <dgm:cxn modelId="{E7FD3A81-EB5A-4C18-AF1A-B1C2CC0DB960}" type="presParOf" srcId="{4C96DA69-6738-498E-AB5C-CD0A5C68E60E}" destId="{FA66684C-B0D6-4EB4-BFC6-A74BBBEC8524}" srcOrd="3" destOrd="0" presId="urn:microsoft.com/office/officeart/2008/layout/LinedList"/>
    <dgm:cxn modelId="{7F9C60B4-257B-4098-84A4-76ECC9426792}" type="presParOf" srcId="{FA66684C-B0D6-4EB4-BFC6-A74BBBEC8524}" destId="{12067D2C-F277-497D-8AEA-8AA3E016EB16}" srcOrd="0" destOrd="0" presId="urn:microsoft.com/office/officeart/2008/layout/LinedList"/>
    <dgm:cxn modelId="{4F53A707-41D9-41C7-B15D-53EDCC6527C6}" type="presParOf" srcId="{FA66684C-B0D6-4EB4-BFC6-A74BBBEC8524}" destId="{73C8DAB2-00C8-44E8-BB5F-45F675D89A57}" srcOrd="1" destOrd="0" presId="urn:microsoft.com/office/officeart/2008/layout/LinedList"/>
    <dgm:cxn modelId="{85E8A9FB-7565-4071-AB9E-8E5A9DA9C9E2}" type="presParOf" srcId="{4C96DA69-6738-498E-AB5C-CD0A5C68E60E}" destId="{F6136621-697F-4D96-9009-7985E702763E}" srcOrd="4" destOrd="0" presId="urn:microsoft.com/office/officeart/2008/layout/LinedList"/>
    <dgm:cxn modelId="{54AC1BD3-9BC0-4C1E-B311-FE712C629E72}" type="presParOf" srcId="{4C96DA69-6738-498E-AB5C-CD0A5C68E60E}" destId="{4E8D0F3C-D183-4E25-942E-B98C19E3203D}" srcOrd="5" destOrd="0" presId="urn:microsoft.com/office/officeart/2008/layout/LinedList"/>
    <dgm:cxn modelId="{F0BE37BC-E78B-4637-82F8-F46D674723A9}" type="presParOf" srcId="{4E8D0F3C-D183-4E25-942E-B98C19E3203D}" destId="{E1DD38C1-1BBD-4467-90E2-2624424E7B02}" srcOrd="0" destOrd="0" presId="urn:microsoft.com/office/officeart/2008/layout/LinedList"/>
    <dgm:cxn modelId="{74361F85-3961-4CD8-BCBF-0EEF1DDFE48F}" type="presParOf" srcId="{4E8D0F3C-D183-4E25-942E-B98C19E3203D}" destId="{08017496-96D6-44F0-B347-A3D5EF8FC9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ADA086-021E-4344-B431-BE2B0414BEED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9E7C730-F439-4490-BF19-5A3292EEF91B}">
      <dgm:prSet custT="1"/>
      <dgm:spPr/>
      <dgm:t>
        <a:bodyPr/>
        <a:lstStyle/>
        <a:p>
          <a:r>
            <a:rPr lang="en-US" sz="3600" dirty="0"/>
            <a:t>Comprised of a total of 821,219 contracts covered by 6 other papers</a:t>
          </a:r>
        </a:p>
      </dgm:t>
    </dgm:pt>
    <dgm:pt modelId="{18570958-795F-429E-8640-86718F778422}" type="parTrans" cxnId="{90D79F6D-951F-42F3-8170-2217E4376377}">
      <dgm:prSet/>
      <dgm:spPr/>
      <dgm:t>
        <a:bodyPr/>
        <a:lstStyle/>
        <a:p>
          <a:endParaRPr lang="en-US"/>
        </a:p>
      </dgm:t>
    </dgm:pt>
    <dgm:pt modelId="{EBC4E3D9-5B4A-48F2-8639-449DAE73C2AF}" type="sibTrans" cxnId="{90D79F6D-951F-42F3-8170-2217E4376377}">
      <dgm:prSet/>
      <dgm:spPr/>
      <dgm:t>
        <a:bodyPr/>
        <a:lstStyle/>
        <a:p>
          <a:endParaRPr lang="en-US"/>
        </a:p>
      </dgm:t>
    </dgm:pt>
    <dgm:pt modelId="{F1AC226C-2746-48F8-9B2A-8CA49CE6FC7D}">
      <dgm:prSet custT="1"/>
      <dgm:spPr/>
      <dgm:t>
        <a:bodyPr/>
        <a:lstStyle/>
        <a:p>
          <a:r>
            <a:rPr lang="en-US" sz="3600" dirty="0"/>
            <a:t>23,327 of them have been flagged as vulnerable by at least 1 of the vulnerabilities listed before</a:t>
          </a:r>
        </a:p>
      </dgm:t>
    </dgm:pt>
    <dgm:pt modelId="{934BDA6E-35CD-46EA-889F-BB7EB8010007}" type="parTrans" cxnId="{878899F4-D1E6-4861-AA98-7F1DD0EDEEA2}">
      <dgm:prSet/>
      <dgm:spPr/>
      <dgm:t>
        <a:bodyPr/>
        <a:lstStyle/>
        <a:p>
          <a:endParaRPr lang="en-US"/>
        </a:p>
      </dgm:t>
    </dgm:pt>
    <dgm:pt modelId="{394F096B-69AB-4601-9E7B-52966F4A474B}" type="sibTrans" cxnId="{878899F4-D1E6-4861-AA98-7F1DD0EDEEA2}">
      <dgm:prSet/>
      <dgm:spPr/>
      <dgm:t>
        <a:bodyPr/>
        <a:lstStyle/>
        <a:p>
          <a:endParaRPr lang="en-US"/>
        </a:p>
      </dgm:t>
    </dgm:pt>
    <dgm:pt modelId="{E10453E5-EDA9-46A8-A4A8-48652A4D8F2C}" type="pres">
      <dgm:prSet presAssocID="{F2ADA086-021E-4344-B431-BE2B0414BEED}" presName="vert0" presStyleCnt="0">
        <dgm:presLayoutVars>
          <dgm:dir/>
          <dgm:animOne val="branch"/>
          <dgm:animLvl val="lvl"/>
        </dgm:presLayoutVars>
      </dgm:prSet>
      <dgm:spPr/>
    </dgm:pt>
    <dgm:pt modelId="{FAFDD745-7C5A-495B-9D2E-98AD3626A764}" type="pres">
      <dgm:prSet presAssocID="{39E7C730-F439-4490-BF19-5A3292EEF91B}" presName="thickLine" presStyleLbl="alignNode1" presStyleIdx="0" presStyleCnt="2"/>
      <dgm:spPr/>
    </dgm:pt>
    <dgm:pt modelId="{771F6048-EA8A-44FB-8B11-BE1AB811DECE}" type="pres">
      <dgm:prSet presAssocID="{39E7C730-F439-4490-BF19-5A3292EEF91B}" presName="horz1" presStyleCnt="0"/>
      <dgm:spPr/>
    </dgm:pt>
    <dgm:pt modelId="{E9B5E0D8-6C4D-4512-9FE3-CE9FC0691120}" type="pres">
      <dgm:prSet presAssocID="{39E7C730-F439-4490-BF19-5A3292EEF91B}" presName="tx1" presStyleLbl="revTx" presStyleIdx="0" presStyleCnt="2"/>
      <dgm:spPr/>
    </dgm:pt>
    <dgm:pt modelId="{280718FC-8A19-409D-8F21-C28464A4CEE1}" type="pres">
      <dgm:prSet presAssocID="{39E7C730-F439-4490-BF19-5A3292EEF91B}" presName="vert1" presStyleCnt="0"/>
      <dgm:spPr/>
    </dgm:pt>
    <dgm:pt modelId="{912F59C3-BDB1-410F-8F08-2B1CF510A8CB}" type="pres">
      <dgm:prSet presAssocID="{F1AC226C-2746-48F8-9B2A-8CA49CE6FC7D}" presName="thickLine" presStyleLbl="alignNode1" presStyleIdx="1" presStyleCnt="2"/>
      <dgm:spPr/>
    </dgm:pt>
    <dgm:pt modelId="{8A884FB8-5B0A-4A73-83F1-F4805CB280B3}" type="pres">
      <dgm:prSet presAssocID="{F1AC226C-2746-48F8-9B2A-8CA49CE6FC7D}" presName="horz1" presStyleCnt="0"/>
      <dgm:spPr/>
    </dgm:pt>
    <dgm:pt modelId="{71FCF9FD-0451-44DD-B9B9-815F957F65A0}" type="pres">
      <dgm:prSet presAssocID="{F1AC226C-2746-48F8-9B2A-8CA49CE6FC7D}" presName="tx1" presStyleLbl="revTx" presStyleIdx="1" presStyleCnt="2"/>
      <dgm:spPr/>
    </dgm:pt>
    <dgm:pt modelId="{5DB919D3-9010-4D63-B344-618C848025F7}" type="pres">
      <dgm:prSet presAssocID="{F1AC226C-2746-48F8-9B2A-8CA49CE6FC7D}" presName="vert1" presStyleCnt="0"/>
      <dgm:spPr/>
    </dgm:pt>
  </dgm:ptLst>
  <dgm:cxnLst>
    <dgm:cxn modelId="{90D79F6D-951F-42F3-8170-2217E4376377}" srcId="{F2ADA086-021E-4344-B431-BE2B0414BEED}" destId="{39E7C730-F439-4490-BF19-5A3292EEF91B}" srcOrd="0" destOrd="0" parTransId="{18570958-795F-429E-8640-86718F778422}" sibTransId="{EBC4E3D9-5B4A-48F2-8639-449DAE73C2AF}"/>
    <dgm:cxn modelId="{B1CA4FBD-AD96-47A6-8206-803BC7D83601}" type="presOf" srcId="{39E7C730-F439-4490-BF19-5A3292EEF91B}" destId="{E9B5E0D8-6C4D-4512-9FE3-CE9FC0691120}" srcOrd="0" destOrd="0" presId="urn:microsoft.com/office/officeart/2008/layout/LinedList"/>
    <dgm:cxn modelId="{A9D5AABF-3303-44B2-B181-F08E057E4A4A}" type="presOf" srcId="{F1AC226C-2746-48F8-9B2A-8CA49CE6FC7D}" destId="{71FCF9FD-0451-44DD-B9B9-815F957F65A0}" srcOrd="0" destOrd="0" presId="urn:microsoft.com/office/officeart/2008/layout/LinedList"/>
    <dgm:cxn modelId="{878899F4-D1E6-4861-AA98-7F1DD0EDEEA2}" srcId="{F2ADA086-021E-4344-B431-BE2B0414BEED}" destId="{F1AC226C-2746-48F8-9B2A-8CA49CE6FC7D}" srcOrd="1" destOrd="0" parTransId="{934BDA6E-35CD-46EA-889F-BB7EB8010007}" sibTransId="{394F096B-69AB-4601-9E7B-52966F4A474B}"/>
    <dgm:cxn modelId="{2E9392F7-CA37-4C1E-B140-C903D64613EB}" type="presOf" srcId="{F2ADA086-021E-4344-B431-BE2B0414BEED}" destId="{E10453E5-EDA9-46A8-A4A8-48652A4D8F2C}" srcOrd="0" destOrd="0" presId="urn:microsoft.com/office/officeart/2008/layout/LinedList"/>
    <dgm:cxn modelId="{33BF4C12-33BC-480D-AB47-86531C68C8F6}" type="presParOf" srcId="{E10453E5-EDA9-46A8-A4A8-48652A4D8F2C}" destId="{FAFDD745-7C5A-495B-9D2E-98AD3626A764}" srcOrd="0" destOrd="0" presId="urn:microsoft.com/office/officeart/2008/layout/LinedList"/>
    <dgm:cxn modelId="{B3F18E9C-8D71-4F30-B115-77B2C8EFFCFA}" type="presParOf" srcId="{E10453E5-EDA9-46A8-A4A8-48652A4D8F2C}" destId="{771F6048-EA8A-44FB-8B11-BE1AB811DECE}" srcOrd="1" destOrd="0" presId="urn:microsoft.com/office/officeart/2008/layout/LinedList"/>
    <dgm:cxn modelId="{AAEB1550-3F37-4685-9888-E6B4EFC5B054}" type="presParOf" srcId="{771F6048-EA8A-44FB-8B11-BE1AB811DECE}" destId="{E9B5E0D8-6C4D-4512-9FE3-CE9FC0691120}" srcOrd="0" destOrd="0" presId="urn:microsoft.com/office/officeart/2008/layout/LinedList"/>
    <dgm:cxn modelId="{001E3733-6FF7-4AD2-B76D-E61C069A745D}" type="presParOf" srcId="{771F6048-EA8A-44FB-8B11-BE1AB811DECE}" destId="{280718FC-8A19-409D-8F21-C28464A4CEE1}" srcOrd="1" destOrd="0" presId="urn:microsoft.com/office/officeart/2008/layout/LinedList"/>
    <dgm:cxn modelId="{2D1BB484-9C04-4688-9E6A-877E857B0E58}" type="presParOf" srcId="{E10453E5-EDA9-46A8-A4A8-48652A4D8F2C}" destId="{912F59C3-BDB1-410F-8F08-2B1CF510A8CB}" srcOrd="2" destOrd="0" presId="urn:microsoft.com/office/officeart/2008/layout/LinedList"/>
    <dgm:cxn modelId="{D68074F3-FC7F-4D72-8892-2C92B82460A1}" type="presParOf" srcId="{E10453E5-EDA9-46A8-A4A8-48652A4D8F2C}" destId="{8A884FB8-5B0A-4A73-83F1-F4805CB280B3}" srcOrd="3" destOrd="0" presId="urn:microsoft.com/office/officeart/2008/layout/LinedList"/>
    <dgm:cxn modelId="{429466D1-6DDF-40A4-9BDC-756FF49BF3C2}" type="presParOf" srcId="{8A884FB8-5B0A-4A73-83F1-F4805CB280B3}" destId="{71FCF9FD-0451-44DD-B9B9-815F957F65A0}" srcOrd="0" destOrd="0" presId="urn:microsoft.com/office/officeart/2008/layout/LinedList"/>
    <dgm:cxn modelId="{165CAAF2-6E88-46A9-B191-16BB33C6029E}" type="presParOf" srcId="{8A884FB8-5B0A-4A73-83F1-F4805CB280B3}" destId="{5DB919D3-9010-4D63-B344-618C848025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91763-9B61-4E70-B1FA-915A9BBC7A1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B0800C-E3ED-431E-865C-E2075EE68DD6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Does Vulnerable mean Exploited?</a:t>
          </a:r>
        </a:p>
      </dsp:txBody>
      <dsp:txXfrm>
        <a:off x="0" y="0"/>
        <a:ext cx="6900512" cy="2768070"/>
      </dsp:txXfrm>
    </dsp:sp>
    <dsp:sp modelId="{7FD02846-2F99-46DA-BC17-D6EB47D391B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64DCA-A572-4CA2-A47F-1534616E0958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How much Ether has been Exploited? </a:t>
          </a:r>
        </a:p>
      </dsp:txBody>
      <dsp:txXfrm>
        <a:off x="0" y="2768070"/>
        <a:ext cx="6900512" cy="27680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319987-B763-4A4B-94E0-91F736CE45F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74B1E-3744-4902-9471-BD06158DCC22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 first-order logic (predicate logic)</a:t>
          </a:r>
        </a:p>
      </dsp:txBody>
      <dsp:txXfrm>
        <a:off x="0" y="0"/>
        <a:ext cx="6900512" cy="1384035"/>
      </dsp:txXfrm>
    </dsp:sp>
    <dsp:sp modelId="{C7ED40AA-E60A-4B9F-B317-C5BBBB9FC0CA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21A13-3DE3-43FD-B68A-453625B2B0B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 - program variables</a:t>
          </a:r>
        </a:p>
      </dsp:txBody>
      <dsp:txXfrm>
        <a:off x="0" y="1384035"/>
        <a:ext cx="6900512" cy="1384035"/>
      </dsp:txXfrm>
    </dsp:sp>
    <dsp:sp modelId="{0E3A3AA8-884C-4114-84B3-7A349D124804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7A1CB-6C77-48BA-94BE-E04AEF670116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 - Ethereum addresses</a:t>
          </a:r>
        </a:p>
      </dsp:txBody>
      <dsp:txXfrm>
        <a:off x="0" y="2768070"/>
        <a:ext cx="6900512" cy="1384035"/>
      </dsp:txXfrm>
    </dsp:sp>
    <dsp:sp modelId="{4E4B9CF4-4BA9-4ECA-9222-6C3685D311F2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F3028-157D-4C8B-9550-525929ACBD3A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Comprised of: Facts, Rules and Queries</a:t>
          </a:r>
        </a:p>
      </dsp:txBody>
      <dsp:txXfrm>
        <a:off x="0" y="4152105"/>
        <a:ext cx="6900512" cy="13840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5E229-31A8-434A-B7A0-C8AA84C303FF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52381-BE28-4E30-A531-949942C4BDC5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The paper focuses on the case where contract A relies on external contract B which does not exist anymore</a:t>
          </a:r>
        </a:p>
      </dsp:txBody>
      <dsp:txXfrm>
        <a:off x="0" y="2703"/>
        <a:ext cx="6900512" cy="1843578"/>
      </dsp:txXfrm>
    </dsp:sp>
    <dsp:sp modelId="{10237BCA-D77A-446B-9B9D-C5799E009E02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D262-3AB5-46E4-873E-06E53A1A08FF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DELEGATECALL: Contract A calls a method in contract B while granting it access to contract A’s storage</a:t>
          </a:r>
        </a:p>
      </dsp:txBody>
      <dsp:txXfrm>
        <a:off x="0" y="1846281"/>
        <a:ext cx="6900512" cy="1843578"/>
      </dsp:txXfrm>
    </dsp:sp>
    <dsp:sp modelId="{5D4D666E-A844-432D-B8E0-CFBAA4C1D23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817FC-C133-4A16-A80E-73B5FFE01C02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When contract A tries to call a destructed contract B, it doesn’t result in a failure. The next line of code is executed</a:t>
          </a:r>
        </a:p>
      </dsp:txBody>
      <dsp:txXfrm>
        <a:off x="0" y="3689859"/>
        <a:ext cx="6900512" cy="18435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5E229-31A8-434A-B7A0-C8AA84C303F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52381-BE28-4E30-A531-949942C4BDC5}">
      <dsp:nvSpPr>
        <dsp:cNvPr id="0" name=""/>
        <dsp:cNvSpPr/>
      </dsp:nvSpPr>
      <dsp:spPr>
        <a:xfrm>
          <a:off x="0" y="0"/>
          <a:ext cx="6900512" cy="1722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SLOAD: value = storage[key]</a:t>
          </a:r>
        </a:p>
      </dsp:txBody>
      <dsp:txXfrm>
        <a:off x="0" y="0"/>
        <a:ext cx="6900512" cy="1722268"/>
      </dsp:txXfrm>
    </dsp:sp>
    <dsp:sp modelId="{10237BCA-D77A-446B-9B9D-C5799E009E02}">
      <dsp:nvSpPr>
        <dsp:cNvPr id="0" name=""/>
        <dsp:cNvSpPr/>
      </dsp:nvSpPr>
      <dsp:spPr>
        <a:xfrm>
          <a:off x="0" y="1722268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D262-3AB5-46E4-873E-06E53A1A08FF}">
      <dsp:nvSpPr>
        <dsp:cNvPr id="0" name=""/>
        <dsp:cNvSpPr/>
      </dsp:nvSpPr>
      <dsp:spPr>
        <a:xfrm>
          <a:off x="0" y="1722268"/>
          <a:ext cx="6900512" cy="1722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SSTORE: storage[key] = value</a:t>
          </a:r>
        </a:p>
      </dsp:txBody>
      <dsp:txXfrm>
        <a:off x="0" y="1722268"/>
        <a:ext cx="6900512" cy="17222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652FF-59A6-453E-92B1-BA9E88E3DCAE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4E582-7E6B-4879-B944-3E8CBC28F6A7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Manual analysis of top flagged contracts</a:t>
          </a:r>
        </a:p>
      </dsp:txBody>
      <dsp:txXfrm>
        <a:off x="0" y="0"/>
        <a:ext cx="6900512" cy="2768070"/>
      </dsp:txXfrm>
    </dsp:sp>
    <dsp:sp modelId="{6520F876-B0F5-4C69-B6B3-1600CF13BA67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E5127-4538-4508-98EC-BC551B2BA203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Sanity checks on The DAO hack and the Parity Wallet Hack</a:t>
          </a:r>
        </a:p>
      </dsp:txBody>
      <dsp:txXfrm>
        <a:off x="0" y="2768070"/>
        <a:ext cx="6900512" cy="276807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AC482-3345-4749-B293-5BCBB5AD88E7}">
      <dsp:nvSpPr>
        <dsp:cNvPr id="0" name=""/>
        <dsp:cNvSpPr/>
      </dsp:nvSpPr>
      <dsp:spPr>
        <a:xfrm>
          <a:off x="0" y="2256"/>
          <a:ext cx="1011622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EFEBE-B154-4DF5-BE4C-1A9F42DB25B0}">
      <dsp:nvSpPr>
        <dsp:cNvPr id="0" name=""/>
        <dsp:cNvSpPr/>
      </dsp:nvSpPr>
      <dsp:spPr>
        <a:xfrm>
          <a:off x="0" y="2256"/>
          <a:ext cx="10116222" cy="153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Top 10 contracts hold 95% of the total Ether</a:t>
          </a:r>
          <a:endParaRPr lang="en-US" sz="3200" kern="1200" dirty="0"/>
        </a:p>
      </dsp:txBody>
      <dsp:txXfrm>
        <a:off x="0" y="2256"/>
        <a:ext cx="10116222" cy="1539133"/>
      </dsp:txXfrm>
    </dsp:sp>
    <dsp:sp modelId="{47E409F1-A4D4-4ABB-98E5-04B9A7218FF7}">
      <dsp:nvSpPr>
        <dsp:cNvPr id="0" name=""/>
        <dsp:cNvSpPr/>
      </dsp:nvSpPr>
      <dsp:spPr>
        <a:xfrm>
          <a:off x="0" y="1541390"/>
          <a:ext cx="10116222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D57472-AD22-438D-A382-610D644EA341}">
      <dsp:nvSpPr>
        <dsp:cNvPr id="0" name=""/>
        <dsp:cNvSpPr/>
      </dsp:nvSpPr>
      <dsp:spPr>
        <a:xfrm>
          <a:off x="0" y="1541390"/>
          <a:ext cx="10116222" cy="153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This suggests that “top” contracts are less exploitable</a:t>
          </a:r>
          <a:endParaRPr lang="en-US" sz="3200" kern="1200" dirty="0"/>
        </a:p>
      </dsp:txBody>
      <dsp:txXfrm>
        <a:off x="0" y="1541390"/>
        <a:ext cx="10116222" cy="1539133"/>
      </dsp:txXfrm>
    </dsp:sp>
    <dsp:sp modelId="{1E466E60-75B2-425F-89A9-11362BA7328A}">
      <dsp:nvSpPr>
        <dsp:cNvPr id="0" name=""/>
        <dsp:cNvSpPr/>
      </dsp:nvSpPr>
      <dsp:spPr>
        <a:xfrm>
          <a:off x="0" y="3080524"/>
          <a:ext cx="10116222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EB655-EE17-4EC2-A8AB-B8A2A5049155}">
      <dsp:nvSpPr>
        <dsp:cNvPr id="0" name=""/>
        <dsp:cNvSpPr/>
      </dsp:nvSpPr>
      <dsp:spPr>
        <a:xfrm>
          <a:off x="0" y="3080524"/>
          <a:ext cx="10116222" cy="1539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distribution of Ether among contracts in our database generalizes with the whole Ethereum blockchain i.e., most Ether is concentrated in certain contracts</a:t>
          </a:r>
          <a:endParaRPr lang="en-US" sz="3200" kern="1200" dirty="0"/>
        </a:p>
      </dsp:txBody>
      <dsp:txXfrm>
        <a:off x="0" y="3080524"/>
        <a:ext cx="10116222" cy="153913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D3621-B712-4BC5-AF7E-EAD2632B2C34}">
      <dsp:nvSpPr>
        <dsp:cNvPr id="0" name=""/>
        <dsp:cNvSpPr/>
      </dsp:nvSpPr>
      <dsp:spPr>
        <a:xfrm>
          <a:off x="0" y="2920"/>
          <a:ext cx="73984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3D17A9-02CA-4CED-AD66-5141DE439211}">
      <dsp:nvSpPr>
        <dsp:cNvPr id="0" name=""/>
        <dsp:cNvSpPr/>
      </dsp:nvSpPr>
      <dsp:spPr>
        <a:xfrm>
          <a:off x="0" y="2920"/>
          <a:ext cx="7398446" cy="199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At most 463 out of 23,327 vulnerable contracts have been subject to exploits</a:t>
          </a:r>
        </a:p>
      </dsp:txBody>
      <dsp:txXfrm>
        <a:off x="0" y="2920"/>
        <a:ext cx="7398446" cy="1992026"/>
      </dsp:txXfrm>
    </dsp:sp>
    <dsp:sp modelId="{46A00B31-0623-4619-9EC9-3F0836D56B2A}">
      <dsp:nvSpPr>
        <dsp:cNvPr id="0" name=""/>
        <dsp:cNvSpPr/>
      </dsp:nvSpPr>
      <dsp:spPr>
        <a:xfrm>
          <a:off x="0" y="1994946"/>
          <a:ext cx="73984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95D3B-26B5-4D55-AD42-E8B5263A086C}">
      <dsp:nvSpPr>
        <dsp:cNvPr id="0" name=""/>
        <dsp:cNvSpPr/>
      </dsp:nvSpPr>
      <dsp:spPr>
        <a:xfrm>
          <a:off x="0" y="1994946"/>
          <a:ext cx="7398446" cy="199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At most 8,487 Ether or 0.27% of the 3million Ether at risk was exploited</a:t>
          </a:r>
        </a:p>
      </dsp:txBody>
      <dsp:txXfrm>
        <a:off x="0" y="1994946"/>
        <a:ext cx="7398446" cy="1992026"/>
      </dsp:txXfrm>
    </dsp:sp>
    <dsp:sp modelId="{F28C840F-124D-4614-A919-2AF60CAA86E3}">
      <dsp:nvSpPr>
        <dsp:cNvPr id="0" name=""/>
        <dsp:cNvSpPr/>
      </dsp:nvSpPr>
      <dsp:spPr>
        <a:xfrm>
          <a:off x="0" y="3986973"/>
          <a:ext cx="739844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0E0D2-24D3-4BAF-A78E-388DE789F7C4}">
      <dsp:nvSpPr>
        <dsp:cNvPr id="0" name=""/>
        <dsp:cNvSpPr/>
      </dsp:nvSpPr>
      <dsp:spPr>
        <a:xfrm>
          <a:off x="0" y="3986973"/>
          <a:ext cx="7398446" cy="1992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The majority of Ether is held by only a small number of contracts, and the vulnerabilities reported on these are either false positives or not exploitable in practice</a:t>
          </a:r>
        </a:p>
      </dsp:txBody>
      <dsp:txXfrm>
        <a:off x="0" y="3986973"/>
        <a:ext cx="7398446" cy="19920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C06354-AD5E-441A-8492-C62B67DA7A48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563FC-45FB-4FF8-8C32-736D314EC33F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Decentralization</a:t>
          </a:r>
        </a:p>
      </dsp:txBody>
      <dsp:txXfrm>
        <a:off x="59990" y="2654049"/>
        <a:ext cx="3226223" cy="720000"/>
      </dsp:txXfrm>
    </dsp:sp>
    <dsp:sp modelId="{C2234271-9CF9-47D8-9046-9CF928516BAE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643C7-B0F9-4BF1-85E8-822ECD6A477A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Transparency</a:t>
          </a:r>
        </a:p>
      </dsp:txBody>
      <dsp:txXfrm>
        <a:off x="3850802" y="2654049"/>
        <a:ext cx="3226223" cy="720000"/>
      </dsp:txXfrm>
    </dsp:sp>
    <dsp:sp modelId="{692DEE56-2CB2-4EFE-9D9C-1144E1EDD12F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28E52-2734-4A89-B2A4-40CD4C7531CC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Immutability</a:t>
          </a:r>
        </a:p>
      </dsp:txBody>
      <dsp:txXfrm>
        <a:off x="7641615" y="2654049"/>
        <a:ext cx="3226223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0C490-A6BE-45A0-9BFA-C78264F79AB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Oyente</a:t>
          </a:r>
        </a:p>
      </dsp:txBody>
      <dsp:txXfrm>
        <a:off x="0" y="39687"/>
        <a:ext cx="3286125" cy="1971675"/>
      </dsp:txXfrm>
    </dsp:sp>
    <dsp:sp modelId="{33DC731B-3A87-4B14-B9E3-D6EEEBE0FE4E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ZEUS</a:t>
          </a:r>
        </a:p>
      </dsp:txBody>
      <dsp:txXfrm>
        <a:off x="3614737" y="39687"/>
        <a:ext cx="3286125" cy="1971675"/>
      </dsp:txXfrm>
    </dsp:sp>
    <dsp:sp modelId="{A84F3A61-CAB3-43C9-9568-0502D4CC98F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Securify</a:t>
          </a:r>
        </a:p>
      </dsp:txBody>
      <dsp:txXfrm>
        <a:off x="7229475" y="39687"/>
        <a:ext cx="3286125" cy="1971675"/>
      </dsp:txXfrm>
    </dsp:sp>
    <dsp:sp modelId="{D3A325B1-489E-4E49-99C9-92CE8AB147ED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MadMax</a:t>
          </a:r>
        </a:p>
      </dsp:txBody>
      <dsp:txXfrm>
        <a:off x="0" y="2339975"/>
        <a:ext cx="3286125" cy="1971675"/>
      </dsp:txXfrm>
    </dsp:sp>
    <dsp:sp modelId="{548C005A-B27A-4BEF-A00D-69C9DB5BE0FF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Maian</a:t>
          </a:r>
        </a:p>
      </dsp:txBody>
      <dsp:txXfrm>
        <a:off x="3614737" y="2339975"/>
        <a:ext cx="3286125" cy="1971675"/>
      </dsp:txXfrm>
    </dsp:sp>
    <dsp:sp modelId="{B98702B1-2EB8-4A8C-94EB-FF0EAEC554E4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teEther</a:t>
          </a:r>
        </a:p>
      </dsp:txBody>
      <dsp:txXfrm>
        <a:off x="7229475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357B9-DC83-43D9-BE84-1A2FB914E4E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Re Entrancy</a:t>
          </a:r>
        </a:p>
      </dsp:txBody>
      <dsp:txXfrm>
        <a:off x="0" y="39687"/>
        <a:ext cx="3286125" cy="1971675"/>
      </dsp:txXfrm>
    </dsp:sp>
    <dsp:sp modelId="{1EA8643A-84D8-4BA0-A3BE-02D18DAB2443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Unhandled Exceptions</a:t>
          </a:r>
        </a:p>
      </dsp:txBody>
      <dsp:txXfrm>
        <a:off x="3614737" y="39687"/>
        <a:ext cx="3286125" cy="1971675"/>
      </dsp:txXfrm>
    </dsp:sp>
    <dsp:sp modelId="{38381113-9B3D-45B3-9FCB-FAE12B3701E0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Transaction Order Dependency</a:t>
          </a:r>
        </a:p>
      </dsp:txBody>
      <dsp:txXfrm>
        <a:off x="7229475" y="39687"/>
        <a:ext cx="3286125" cy="1971675"/>
      </dsp:txXfrm>
    </dsp:sp>
    <dsp:sp modelId="{B54C06D9-6893-4073-AEC3-3E52EF0B59AB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Locked Ether</a:t>
          </a:r>
        </a:p>
      </dsp:txBody>
      <dsp:txXfrm>
        <a:off x="0" y="2339975"/>
        <a:ext cx="3286125" cy="1971675"/>
      </dsp:txXfrm>
    </dsp:sp>
    <dsp:sp modelId="{C52AC58E-5AC1-47DC-A569-2DC4B481BA51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Integer Overflow</a:t>
          </a:r>
        </a:p>
      </dsp:txBody>
      <dsp:txXfrm>
        <a:off x="3614737" y="2339975"/>
        <a:ext cx="3286125" cy="1971675"/>
      </dsp:txXfrm>
    </dsp:sp>
    <dsp:sp modelId="{8DB0F40A-0869-4ECE-9437-02FF49BD9830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Unrestricted Action</a:t>
          </a:r>
        </a:p>
      </dsp:txBody>
      <dsp:txXfrm>
        <a:off x="7229475" y="2339975"/>
        <a:ext cx="3286125" cy="19716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185BAE-C1A8-44FE-A006-14E93D5A92D6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D6423-44DB-4DEE-B314-3CB1269EB1BD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Raised 150 million USD </a:t>
          </a:r>
        </a:p>
      </dsp:txBody>
      <dsp:txXfrm>
        <a:off x="0" y="0"/>
        <a:ext cx="6900512" cy="2768070"/>
      </dsp:txXfrm>
    </dsp:sp>
    <dsp:sp modelId="{F9256206-CAA4-44F8-AEEB-379265A5251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BCD6-4DB4-4423-8FC6-E3B9D9EAB1A6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60 million USD worth of Ether was stolen</a:t>
          </a:r>
        </a:p>
      </dsp:txBody>
      <dsp:txXfrm>
        <a:off x="0" y="2768070"/>
        <a:ext cx="6900512" cy="27680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8983B-3B25-4BB3-A096-254B67A3DC0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DE5CAC-C4C8-4051-9B0E-24962C09A5A5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Methods such as “send” are compiled to the EVM CALL instruction</a:t>
          </a:r>
        </a:p>
      </dsp:txBody>
      <dsp:txXfrm>
        <a:off x="0" y="2703"/>
        <a:ext cx="6900512" cy="1843578"/>
      </dsp:txXfrm>
    </dsp:sp>
    <dsp:sp modelId="{F1FDF9C2-AA8C-4439-934B-D72E90935A5A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68900-A003-4EB2-872D-CC38F93C028C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 CALL opcode returns a Boolean (F/T) </a:t>
          </a:r>
        </a:p>
      </dsp:txBody>
      <dsp:txXfrm>
        <a:off x="0" y="1846281"/>
        <a:ext cx="6900512" cy="1843578"/>
      </dsp:txXfrm>
    </dsp:sp>
    <dsp:sp modelId="{FC05D59A-D01F-431D-AD9E-DF39524585EE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0B710-D8BE-4D00-83D7-C80EEE5E522E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 lead to inconsistencies if not checked</a:t>
          </a:r>
        </a:p>
      </dsp:txBody>
      <dsp:txXfrm>
        <a:off x="0" y="3689859"/>
        <a:ext cx="6900512" cy="1843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56206-CAA4-44F8-AEEB-379265A52518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5BCD6-4DB4-4423-8FC6-E3B9D9EAB1A6}">
      <dsp:nvSpPr>
        <dsp:cNvPr id="0" name=""/>
        <dsp:cNvSpPr/>
      </dsp:nvSpPr>
      <dsp:spPr>
        <a:xfrm>
          <a:off x="0" y="0"/>
          <a:ext cx="6900512" cy="5536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280 million USD worth </a:t>
          </a:r>
          <a:r>
            <a:rPr lang="en-US" sz="3600" kern="1200"/>
            <a:t>of Ether </a:t>
          </a:r>
          <a:r>
            <a:rPr lang="en-US" sz="3600" kern="1200" dirty="0"/>
            <a:t>was frozen</a:t>
          </a:r>
        </a:p>
      </dsp:txBody>
      <dsp:txXfrm>
        <a:off x="0" y="0"/>
        <a:ext cx="6900512" cy="55361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FCFB9-C2DB-4856-A3C7-6F362B7FFDB0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E0746-8CB7-459F-A1D1-75B453EDAE5E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 race condition attack</a:t>
          </a:r>
        </a:p>
      </dsp:txBody>
      <dsp:txXfrm>
        <a:off x="0" y="2703"/>
        <a:ext cx="6900512" cy="1843578"/>
      </dsp:txXfrm>
    </dsp:sp>
    <dsp:sp modelId="{733F7311-AFA5-4504-9524-510442B224CC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7D2C-F277-497D-8AEA-8AA3E016EB16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Can happen when 2 or more transactions with the same contract are in the same block</a:t>
          </a:r>
        </a:p>
      </dsp:txBody>
      <dsp:txXfrm>
        <a:off x="0" y="1846281"/>
        <a:ext cx="6900512" cy="1843578"/>
      </dsp:txXfrm>
    </dsp:sp>
    <dsp:sp modelId="{F6136621-697F-4D96-9009-7985E702763E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D38C1-1BBD-4467-90E2-2624424E7B02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 order of transaction mining can give different results</a:t>
          </a:r>
        </a:p>
      </dsp:txBody>
      <dsp:txXfrm>
        <a:off x="0" y="3689859"/>
        <a:ext cx="6900512" cy="18435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DD745-7C5A-495B-9D2E-98AD3626A764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5E0D8-6C4D-4512-9FE3-CE9FC0691120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Comprised of a total of 821,219 contracts covered by 6 other papers</a:t>
          </a:r>
        </a:p>
      </dsp:txBody>
      <dsp:txXfrm>
        <a:off x="0" y="0"/>
        <a:ext cx="6900512" cy="2768070"/>
      </dsp:txXfrm>
    </dsp:sp>
    <dsp:sp modelId="{912F59C3-BDB1-410F-8F08-2B1CF510A8C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FCF9FD-0451-44DD-B9B9-815F957F65A0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23,327 of them have been flagged as vulnerable by at least 1 of the vulnerabilities listed before</a:t>
          </a:r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36A1D39-8B50-4AC3-B503-05C650F55AC3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5349502-D740-4580-9142-9E6BCAD135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399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F653-D8C7-4C37-94C0-5B0010595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949C7-0FFE-4E30-9BCF-ECD0255EC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20059-6269-453A-8D0C-A144F715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1FBB9-52F2-4F50-82DC-F4C93E6C5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EF40-EB8F-431A-A7AD-C100291A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354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CD25-1B60-4755-B0D2-A658B8A49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EBCA7-F8C8-42A9-B9BB-877137A5F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2A40E-3856-476C-8542-C821800E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C0D64-A2FF-457A-97BD-0E86F8894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34040-2AA8-4C27-80B7-7C40A938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91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8B3135-6A21-4435-8C9A-6B72C52F54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78314-7AA6-4C54-9FD8-20BCABBDA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8A6CC-7400-4F57-96B0-352CAB1B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22DC3-EA1A-44B8-88C8-B052F1936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630EF-A509-412E-ACAC-8363F896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77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CE33-B37C-478F-98BC-E15D23433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D509-4131-4CE4-A06E-30E1A73FE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06F67-407F-4DDF-B1B6-F8A8BA94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79E8A-33E8-4DD2-BD2E-24C60762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B1210-3318-4D86-96C4-1BE415E3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421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C950-9552-474D-AB73-CF86D47B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D1EA2-76E8-4647-B457-176B73DFB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344E-6E34-4CDF-9B64-A1EDE9C3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A1645-EDD9-4C53-9FEB-D2DBA4CB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CFB24-116C-4C21-84F3-14E2393A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704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B3FA-5D9E-4F62-A9DA-DA625E5D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F283E-7625-4EF0-AABD-A22E43853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F3982-01E5-474F-A8CF-C1F4C5EB2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78E48-8931-4BF4-BB41-30444446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BC3F8-1EE2-4E56-A1B7-5CE50889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AA896-E45F-45B9-B797-0B54CE9D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741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E580-D8DA-49F3-9693-C9B463F1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224FA-2670-409C-B7F2-C58F6F632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2B4A3-1BFD-4274-8F04-6422D8295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DAE3A-CC37-49FE-95A3-940CCC061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1BC333-C042-43AA-B5FB-0AC1F4803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3E925-9721-4F39-A003-96DA8596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5C99F2-E8BE-4196-B1F5-91CF3C0D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71202-DB27-4456-AD8B-27E6AD306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571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7EE23-7CF6-4457-A459-EC2D0F86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C1038-DD32-41D2-A257-C1AD6EE5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3DD58-13B7-4B72-BCAB-934C67CF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CC40D-5CA7-4D66-BF29-3D3465FA0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388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5347C-DAC9-451B-B69A-1838BA7D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499E2-9D6A-4F8C-A046-AEC75C55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5A968-8E8A-4585-BDF3-31CECA83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011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852F-2AE6-488C-B531-37948705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087FC-E13F-4943-8F6C-A363CDB6A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466C3-492E-43E5-950B-C78430FA8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B9BE0-2579-4A59-8460-5A38CE4FE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E4B81-3A37-4299-BE81-47B2CB481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49541-15BB-4172-B06F-50148B593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076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E53C-B39E-48B1-B73C-BB995B78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E6799-EAB2-49BC-A2F2-FDE043D1D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C6A60-E756-47ED-90B0-34550070C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9DC4E-2AF5-42D9-8F76-A4E21CD6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DA76D-9CAD-4955-8914-198F2BEC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B62D6-7E03-43E9-B56A-D30D5FF3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340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020F05-9425-458F-ADEC-7E7A0EC1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C8809-D740-4A76-827B-DC9584BAC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E7DF7-BB9F-4C32-9D91-29F0CE4A6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BDCB-6A00-4F2C-AE24-AC03CB7FF024}" type="datetimeFigureOut">
              <a:rPr lang="he-IL" smtClean="0"/>
              <a:t>כ"ח/חשון/תשפ"ב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C8C2E-F74A-4050-A283-331527A2A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67F2F-F673-4427-B855-63E33905F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711F5-7C19-4B7E-B01C-1B19BA71618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214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9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5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00324-9133-471D-A40F-ADE0E40B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55575"/>
            <a:ext cx="3143250" cy="313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82FCE-AC4A-475A-BBE9-26759A8428FB}"/>
              </a:ext>
            </a:extLst>
          </p:cNvPr>
          <p:cNvSpPr txBox="1"/>
          <p:nvPr/>
        </p:nvSpPr>
        <p:spPr>
          <a:xfrm>
            <a:off x="8026400" y="2703513"/>
            <a:ext cx="3143250" cy="5873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Daniel Perez</a:t>
            </a:r>
            <a:endParaRPr lang="he-IL" sz="130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15FB5-1F68-47D1-866D-8FBE767E4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3367088"/>
            <a:ext cx="3143250" cy="29352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D1D0C-3731-4CEE-B8B8-53FA47723AB5}"/>
              </a:ext>
            </a:extLst>
          </p:cNvPr>
          <p:cNvSpPr txBox="1"/>
          <p:nvPr/>
        </p:nvSpPr>
        <p:spPr>
          <a:xfrm>
            <a:off x="8026400" y="5713413"/>
            <a:ext cx="3143250" cy="5873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1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Ben </a:t>
            </a:r>
            <a:r>
              <a:rPr lang="en-US" sz="1300" err="1">
                <a:solidFill>
                  <a:srgbClr val="FFFFFF"/>
                </a:solidFill>
              </a:rPr>
              <a:t>Livshits</a:t>
            </a:r>
            <a:endParaRPr lang="he-IL" sz="13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76C39-09D3-448A-9C40-819584325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52289"/>
            <a:ext cx="6151654" cy="3900326"/>
          </a:xfrm>
        </p:spPr>
        <p:txBody>
          <a:bodyPr>
            <a:normAutofit/>
          </a:bodyPr>
          <a:lstStyle/>
          <a:p>
            <a:pPr algn="l"/>
            <a:r>
              <a:rPr lang="en-US" sz="5200" dirty="0"/>
              <a:t>Smart Contract Vulnerabilities: Vulnerable Does Not Imply Exploited</a:t>
            </a:r>
            <a:endParaRPr lang="he-IL" sz="5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19C42-CD2C-4119-ADD2-BB6630C3F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24330"/>
            <a:ext cx="6151654" cy="168020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Authors:</a:t>
            </a:r>
          </a:p>
          <a:p>
            <a:pPr algn="l"/>
            <a:r>
              <a:rPr lang="en-US" dirty="0"/>
              <a:t>Daniel Perez, Imperial College London</a:t>
            </a:r>
          </a:p>
          <a:p>
            <a:pPr algn="l"/>
            <a:r>
              <a:rPr lang="en-US" dirty="0"/>
              <a:t>Ben </a:t>
            </a:r>
            <a:r>
              <a:rPr lang="en-US" dirty="0" err="1"/>
              <a:t>Livshits</a:t>
            </a:r>
            <a:r>
              <a:rPr lang="en-US" dirty="0"/>
              <a:t>, Imperial College London</a:t>
            </a:r>
          </a:p>
          <a:p>
            <a:pPr algn="l"/>
            <a:r>
              <a:rPr lang="en-US" dirty="0"/>
              <a:t>Presented by:</a:t>
            </a:r>
          </a:p>
          <a:p>
            <a:pPr algn="l"/>
            <a:r>
              <a:rPr lang="en-US" dirty="0"/>
              <a:t>Rotem Brillant</a:t>
            </a:r>
          </a:p>
          <a:p>
            <a:pPr algn="l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4357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Flowchart: Document 7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2F25E7A8-D8E1-4170-8E93-43F5A2F59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4495" y="171162"/>
            <a:ext cx="1527175" cy="1527175"/>
          </a:xfrm>
          <a:prstGeom prst="rect">
            <a:avLst/>
          </a:prstGeom>
        </p:spPr>
      </p:pic>
      <p:pic>
        <p:nvPicPr>
          <p:cNvPr id="23" name="Graphic 22" descr="House with solid fill">
            <a:extLst>
              <a:ext uri="{FF2B5EF4-FFF2-40B4-BE49-F238E27FC236}">
                <a16:creationId xmlns:a16="http://schemas.microsoft.com/office/drawing/2014/main" id="{22206AC1-1113-4F29-B8E4-D46276AD9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5437" y="3089170"/>
            <a:ext cx="1785938" cy="1785938"/>
          </a:xfrm>
          <a:prstGeom prst="rect">
            <a:avLst/>
          </a:prstGeom>
        </p:spPr>
      </p:pic>
      <p:pic>
        <p:nvPicPr>
          <p:cNvPr id="19" name="Graphic 18" descr="Database with solid fill">
            <a:extLst>
              <a:ext uri="{FF2B5EF4-FFF2-40B4-BE49-F238E27FC236}">
                <a16:creationId xmlns:a16="http://schemas.microsoft.com/office/drawing/2014/main" id="{ABC2AC54-ADCF-42A3-B5ED-6646C3C402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4705" y="3228869"/>
            <a:ext cx="1785938" cy="1789113"/>
          </a:xfrm>
          <a:prstGeom prst="rect">
            <a:avLst/>
          </a:prstGeom>
        </p:spPr>
      </p:pic>
      <p:pic>
        <p:nvPicPr>
          <p:cNvPr id="25" name="Graphic 24" descr="Clipboard Checked with solid fill">
            <a:extLst>
              <a:ext uri="{FF2B5EF4-FFF2-40B4-BE49-F238E27FC236}">
                <a16:creationId xmlns:a16="http://schemas.microsoft.com/office/drawing/2014/main" id="{68ABCD8F-7A7F-4ECB-91B9-35EC3B4ABA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46900" y="74325"/>
            <a:ext cx="1624012" cy="1624012"/>
          </a:xfrm>
          <a:prstGeom prst="rect">
            <a:avLst/>
          </a:prstGeom>
        </p:spPr>
      </p:pic>
      <p:pic>
        <p:nvPicPr>
          <p:cNvPr id="21" name="Graphic 20" descr="Wallet with solid fill">
            <a:extLst>
              <a:ext uri="{FF2B5EF4-FFF2-40B4-BE49-F238E27FC236}">
                <a16:creationId xmlns:a16="http://schemas.microsoft.com/office/drawing/2014/main" id="{9564DB82-0276-4B5A-8580-2974148AD4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42100" y="3089170"/>
            <a:ext cx="1928812" cy="1928812"/>
          </a:xfrm>
          <a:prstGeom prst="rect">
            <a:avLst/>
          </a:prstGeom>
        </p:spPr>
      </p:pic>
      <p:pic>
        <p:nvPicPr>
          <p:cNvPr id="4098" name="Picture 2" descr="File, type, light, solidity Free Icon of vscode">
            <a:extLst>
              <a:ext uri="{FF2B5EF4-FFF2-40B4-BE49-F238E27FC236}">
                <a16:creationId xmlns:a16="http://schemas.microsoft.com/office/drawing/2014/main" id="{07335D46-1C8B-45C1-9237-22B50BAF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806" y="348215"/>
            <a:ext cx="1181562" cy="11815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AC56C-041D-472D-8C27-702E6BB2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More on Smart Contracts: Code is Law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EC2C0-F424-4311-ADEE-65A3B316BD93}"/>
              </a:ext>
            </a:extLst>
          </p:cNvPr>
          <p:cNvSpPr txBox="1"/>
          <p:nvPr/>
        </p:nvSpPr>
        <p:spPr>
          <a:xfrm>
            <a:off x="4422775" y="4875108"/>
            <a:ext cx="22193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Address</a:t>
            </a:r>
            <a:endParaRPr lang="he-IL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4C53DF-2024-430D-BBA2-6DB963F446DF}"/>
              </a:ext>
            </a:extLst>
          </p:cNvPr>
          <p:cNvSpPr txBox="1"/>
          <p:nvPr/>
        </p:nvSpPr>
        <p:spPr>
          <a:xfrm>
            <a:off x="9714705" y="1698337"/>
            <a:ext cx="22193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Solidity\</a:t>
            </a:r>
            <a:r>
              <a:rPr lang="en-US" sz="2400" dirty="0" err="1"/>
              <a:t>Vyper</a:t>
            </a:r>
            <a:endParaRPr lang="he-IL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DB1FBE-D953-4381-AEB1-68CD9137D193}"/>
              </a:ext>
            </a:extLst>
          </p:cNvPr>
          <p:cNvSpPr txBox="1"/>
          <p:nvPr/>
        </p:nvSpPr>
        <p:spPr>
          <a:xfrm>
            <a:off x="7097858" y="4861892"/>
            <a:ext cx="22193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Balance</a:t>
            </a:r>
            <a:endParaRPr lang="he-IL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CFF1-152D-44A8-80CF-D2F47605E9BF}"/>
              </a:ext>
            </a:extLst>
          </p:cNvPr>
          <p:cNvSpPr txBox="1"/>
          <p:nvPr/>
        </p:nvSpPr>
        <p:spPr>
          <a:xfrm>
            <a:off x="10034587" y="4923804"/>
            <a:ext cx="22193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Storage</a:t>
            </a:r>
            <a:endParaRPr lang="he-IL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EBCD6B-7F34-46D3-90C9-93EC53030197}"/>
              </a:ext>
            </a:extLst>
          </p:cNvPr>
          <p:cNvSpPr txBox="1"/>
          <p:nvPr/>
        </p:nvSpPr>
        <p:spPr>
          <a:xfrm>
            <a:off x="7023893" y="1620292"/>
            <a:ext cx="22193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Self executes</a:t>
            </a:r>
            <a:endParaRPr lang="he-IL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46F1A3-ACCF-4D41-AFAE-5584D25306E8}"/>
              </a:ext>
            </a:extLst>
          </p:cNvPr>
          <p:cNvSpPr txBox="1"/>
          <p:nvPr/>
        </p:nvSpPr>
        <p:spPr>
          <a:xfrm>
            <a:off x="4524375" y="1561995"/>
            <a:ext cx="22193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Immutable</a:t>
            </a:r>
            <a:endParaRPr lang="he-IL" sz="2400" dirty="0"/>
          </a:p>
        </p:txBody>
      </p:sp>
      <p:pic>
        <p:nvPicPr>
          <p:cNvPr id="28" name="Graphic 27" descr="Disk with solid fill">
            <a:extLst>
              <a:ext uri="{FF2B5EF4-FFF2-40B4-BE49-F238E27FC236}">
                <a16:creationId xmlns:a16="http://schemas.microsoft.com/office/drawing/2014/main" id="{20FDB348-F41A-46D1-BAFA-4597FF886D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1569" y="3400426"/>
            <a:ext cx="1356818" cy="135681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C07FE3-96CD-418B-AF3C-2F80FD09EDE4}"/>
              </a:ext>
            </a:extLst>
          </p:cNvPr>
          <p:cNvSpPr txBox="1"/>
          <p:nvPr/>
        </p:nvSpPr>
        <p:spPr>
          <a:xfrm>
            <a:off x="1329531" y="4677225"/>
            <a:ext cx="221932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Saved transactions</a:t>
            </a:r>
            <a:endParaRPr lang="he-IL" sz="2400" dirty="0"/>
          </a:p>
        </p:txBody>
      </p:sp>
      <p:pic>
        <p:nvPicPr>
          <p:cNvPr id="4110" name="Picture 14" descr="Vyper — Vyper documentation">
            <a:extLst>
              <a:ext uri="{FF2B5EF4-FFF2-40B4-BE49-F238E27FC236}">
                <a16:creationId xmlns:a16="http://schemas.microsoft.com/office/drawing/2014/main" id="{C6A0C2B7-A592-4BE5-9B0C-ADA8775EA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392" y="505743"/>
            <a:ext cx="1114813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162C9-7B54-42BA-B8D8-7021B83A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 Contract: Example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6CC7A-A789-4FA6-B5AA-6D973E44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454913"/>
            <a:ext cx="6267450" cy="629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4D4AA-6351-46BF-8B63-A244E9F8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The EVM: Ethereum Virtual Machine</a:t>
            </a:r>
            <a:endParaRPr lang="he-IL" sz="3800"/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19D52-AD40-49BB-AB56-039D94FA8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A stack-based machine that compiles the Smart Contracts</a:t>
            </a:r>
          </a:p>
          <a:p>
            <a:endParaRPr lang="en-US" sz="2200" dirty="0"/>
          </a:p>
        </p:txBody>
      </p:sp>
      <p:pic>
        <p:nvPicPr>
          <p:cNvPr id="7170" name="Picture 2" descr="Relationship between EVM Opcodes and Tags? - Support - OpenZeppelin  Community">
            <a:extLst>
              <a:ext uri="{FF2B5EF4-FFF2-40B4-BE49-F238E27FC236}">
                <a16:creationId xmlns:a16="http://schemas.microsoft.com/office/drawing/2014/main" id="{8BE39B34-DC73-4A02-A1DC-665C2166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63102"/>
            <a:ext cx="6903720" cy="33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62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process of a smart contract transaction (edited by the author) |  Download Scientific Diagram">
            <a:extLst>
              <a:ext uri="{FF2B5EF4-FFF2-40B4-BE49-F238E27FC236}">
                <a16:creationId xmlns:a16="http://schemas.microsoft.com/office/drawing/2014/main" id="{C2D36137-95C1-4F59-8C46-A00DA4144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3806" y="0"/>
            <a:ext cx="9928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56265A-A8D9-49B1-AC5B-40D70778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1"/>
            <a:ext cx="2583402" cy="6857999"/>
          </a:xfrm>
        </p:spPr>
        <p:txBody>
          <a:bodyPr>
            <a:no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Life cycle of a Smart Contract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106890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3587-2F57-4B7F-A68E-C38C2C08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0" y="1726645"/>
            <a:ext cx="2517559" cy="2892980"/>
          </a:xfrm>
        </p:spPr>
        <p:txBody>
          <a:bodyPr>
            <a:normAutofit/>
          </a:bodyPr>
          <a:lstStyle/>
          <a:p>
            <a:r>
              <a:rPr lang="en-US" dirty="0"/>
              <a:t>Life Cycle of a Smart Contract</a:t>
            </a:r>
            <a:endParaRPr lang="he-IL" dirty="0"/>
          </a:p>
        </p:txBody>
      </p:sp>
      <p:pic>
        <p:nvPicPr>
          <p:cNvPr id="5" name="Content Placeholder 4" descr="Contract with solid fill">
            <a:extLst>
              <a:ext uri="{FF2B5EF4-FFF2-40B4-BE49-F238E27FC236}">
                <a16:creationId xmlns:a16="http://schemas.microsoft.com/office/drawing/2014/main" id="{C219735E-7443-448B-8E57-8889AB958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4543" y="470912"/>
            <a:ext cx="914400" cy="914400"/>
          </a:xfrm>
        </p:spPr>
      </p:pic>
      <p:pic>
        <p:nvPicPr>
          <p:cNvPr id="7" name="Graphic 6" descr="Checkbox Checked with solid fill">
            <a:extLst>
              <a:ext uri="{FF2B5EF4-FFF2-40B4-BE49-F238E27FC236}">
                <a16:creationId xmlns:a16="http://schemas.microsoft.com/office/drawing/2014/main" id="{2E72634A-942C-4B98-A444-3B08817B5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543" y="1997301"/>
            <a:ext cx="914400" cy="914400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DFB80200-D362-455A-A129-6662C1D350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4817" y="496087"/>
            <a:ext cx="914400" cy="914400"/>
          </a:xfrm>
          <a:prstGeom prst="rect">
            <a:avLst/>
          </a:prstGeom>
        </p:spPr>
      </p:pic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CDF9DE3B-E2F6-43A0-A0E1-D7C058902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4937" y="470912"/>
            <a:ext cx="914400" cy="914400"/>
          </a:xfrm>
          <a:prstGeom prst="rect">
            <a:avLst/>
          </a:prstGeom>
        </p:spPr>
      </p:pic>
      <p:pic>
        <p:nvPicPr>
          <p:cNvPr id="12" name="Graphic 11" descr="Playbook with solid fill">
            <a:extLst>
              <a:ext uri="{FF2B5EF4-FFF2-40B4-BE49-F238E27FC236}">
                <a16:creationId xmlns:a16="http://schemas.microsoft.com/office/drawing/2014/main" id="{763483E2-6F79-441D-A46F-723331D5E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4543" y="3489100"/>
            <a:ext cx="914400" cy="914400"/>
          </a:xfrm>
          <a:prstGeom prst="rect">
            <a:avLst/>
          </a:prstGeom>
        </p:spPr>
      </p:pic>
      <p:pic>
        <p:nvPicPr>
          <p:cNvPr id="13" name="Graphic 12" descr="Disk with solid fill">
            <a:extLst>
              <a:ext uri="{FF2B5EF4-FFF2-40B4-BE49-F238E27FC236}">
                <a16:creationId xmlns:a16="http://schemas.microsoft.com/office/drawing/2014/main" id="{C6FD37F6-FCB4-481D-A68A-8BD6981F18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4543" y="4980899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0A1558-3E45-427A-8E51-2429CA756191}"/>
              </a:ext>
            </a:extLst>
          </p:cNvPr>
          <p:cNvSpPr txBox="1"/>
          <p:nvPr/>
        </p:nvSpPr>
        <p:spPr>
          <a:xfrm>
            <a:off x="8124817" y="1501369"/>
            <a:ext cx="12509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Seller</a:t>
            </a:r>
            <a:endParaRPr lang="he-IL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27886-135A-42F9-AB80-2D2728A8FAC5}"/>
              </a:ext>
            </a:extLst>
          </p:cNvPr>
          <p:cNvSpPr txBox="1"/>
          <p:nvPr/>
        </p:nvSpPr>
        <p:spPr>
          <a:xfrm>
            <a:off x="3794938" y="1501369"/>
            <a:ext cx="11144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Buyer</a:t>
            </a:r>
            <a:endParaRPr lang="he-IL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343444-ACB9-4724-A66C-236CBFA19C69}"/>
              </a:ext>
            </a:extLst>
          </p:cNvPr>
          <p:cNvSpPr txBox="1"/>
          <p:nvPr/>
        </p:nvSpPr>
        <p:spPr>
          <a:xfrm>
            <a:off x="5977631" y="2763193"/>
            <a:ext cx="103572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Events</a:t>
            </a:r>
            <a:endParaRPr lang="he-IL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C6743-E241-496F-A705-7D8EE01F3648}"/>
              </a:ext>
            </a:extLst>
          </p:cNvPr>
          <p:cNvSpPr txBox="1"/>
          <p:nvPr/>
        </p:nvSpPr>
        <p:spPr>
          <a:xfrm>
            <a:off x="5380609" y="1299917"/>
            <a:ext cx="20729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Smart Contract</a:t>
            </a:r>
            <a:endParaRPr lang="he-IL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8C6B9-BAA7-478D-A733-0789B3E98D0B}"/>
              </a:ext>
            </a:extLst>
          </p:cNvPr>
          <p:cNvSpPr txBox="1"/>
          <p:nvPr/>
        </p:nvSpPr>
        <p:spPr>
          <a:xfrm>
            <a:off x="5724616" y="4230884"/>
            <a:ext cx="144114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Execution</a:t>
            </a:r>
            <a:endParaRPr lang="he-IL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1DED3-BBED-4135-AD30-73CD61F7E530}"/>
              </a:ext>
            </a:extLst>
          </p:cNvPr>
          <p:cNvSpPr txBox="1"/>
          <p:nvPr/>
        </p:nvSpPr>
        <p:spPr>
          <a:xfrm>
            <a:off x="5724616" y="5873078"/>
            <a:ext cx="1541755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Saved to blockchain</a:t>
            </a:r>
            <a:endParaRPr lang="he-IL" sz="2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B294BB-2EBF-4E46-8463-BBF77F1AA61F}"/>
              </a:ext>
            </a:extLst>
          </p:cNvPr>
          <p:cNvCxnSpPr>
            <a:cxnSpLocks/>
          </p:cNvCxnSpPr>
          <p:nvPr/>
        </p:nvCxnSpPr>
        <p:spPr>
          <a:xfrm>
            <a:off x="6341743" y="1680253"/>
            <a:ext cx="0" cy="557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9A85EF-BE1D-4227-8822-0F086ACAB922}"/>
              </a:ext>
            </a:extLst>
          </p:cNvPr>
          <p:cNvCxnSpPr>
            <a:cxnSpLocks/>
          </p:cNvCxnSpPr>
          <p:nvPr/>
        </p:nvCxnSpPr>
        <p:spPr>
          <a:xfrm>
            <a:off x="4641369" y="1037229"/>
            <a:ext cx="1243174" cy="17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40123-3D03-4373-8E0F-B472A5F042CD}"/>
              </a:ext>
            </a:extLst>
          </p:cNvPr>
          <p:cNvCxnSpPr>
            <a:cxnSpLocks/>
          </p:cNvCxnSpPr>
          <p:nvPr/>
        </p:nvCxnSpPr>
        <p:spPr>
          <a:xfrm>
            <a:off x="6341743" y="4619625"/>
            <a:ext cx="0" cy="5477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C91C79-5A92-4E99-9E8A-933E26A5DEDE}"/>
              </a:ext>
            </a:extLst>
          </p:cNvPr>
          <p:cNvCxnSpPr>
            <a:cxnSpLocks/>
          </p:cNvCxnSpPr>
          <p:nvPr/>
        </p:nvCxnSpPr>
        <p:spPr>
          <a:xfrm>
            <a:off x="6363671" y="3116149"/>
            <a:ext cx="0" cy="523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28AF67-B262-4C6E-9600-A5852230C5D3}"/>
              </a:ext>
            </a:extLst>
          </p:cNvPr>
          <p:cNvCxnSpPr>
            <a:cxnSpLocks/>
          </p:cNvCxnSpPr>
          <p:nvPr/>
        </p:nvCxnSpPr>
        <p:spPr>
          <a:xfrm flipH="1">
            <a:off x="6794837" y="1061483"/>
            <a:ext cx="13174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Handshake with solid fill">
            <a:extLst>
              <a:ext uri="{FF2B5EF4-FFF2-40B4-BE49-F238E27FC236}">
                <a16:creationId xmlns:a16="http://schemas.microsoft.com/office/drawing/2014/main" id="{65B0A37D-8CCA-4C10-A9B2-60B55B9AF8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4739" y="298306"/>
            <a:ext cx="794789" cy="794789"/>
          </a:xfrm>
          <a:prstGeom prst="rect">
            <a:avLst/>
          </a:prstGeom>
        </p:spPr>
      </p:pic>
      <p:pic>
        <p:nvPicPr>
          <p:cNvPr id="43" name="Graphic 42" descr="Handshake with solid fill">
            <a:extLst>
              <a:ext uri="{FF2B5EF4-FFF2-40B4-BE49-F238E27FC236}">
                <a16:creationId xmlns:a16="http://schemas.microsoft.com/office/drawing/2014/main" id="{4AA1AAF4-FF13-4710-A76C-6BB09B19CF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85270" y="242440"/>
            <a:ext cx="794789" cy="7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6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690C-E288-4D7C-B960-0D4A8F3F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do we find vulnerabilities? </a:t>
            </a:r>
          </a:p>
        </p:txBody>
      </p:sp>
      <p:pic>
        <p:nvPicPr>
          <p:cNvPr id="2050" name="Picture 2" descr="Stay Ahead of the Glitch with Static Code Analysis - Blog - Sevaa Group">
            <a:extLst>
              <a:ext uri="{FF2B5EF4-FFF2-40B4-BE49-F238E27FC236}">
                <a16:creationId xmlns:a16="http://schemas.microsoft.com/office/drawing/2014/main" id="{54FC335C-23D5-475B-B473-C60F762BD3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1756" y="1863801"/>
            <a:ext cx="9308486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4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3F03-5DE1-4041-85CF-BD7947E2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Code Analysis Tools</a:t>
            </a:r>
            <a:endParaRPr lang="he-IL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03FDCC-2C58-4DA3-B6E4-378D5FAA00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42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2CE6-96E2-449C-B5C4-3DF2E57D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So…what’s the difference?</a:t>
            </a:r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Cerritos College - Educate Yourself on the Loan Process">
            <a:extLst>
              <a:ext uri="{FF2B5EF4-FFF2-40B4-BE49-F238E27FC236}">
                <a16:creationId xmlns:a16="http://schemas.microsoft.com/office/drawing/2014/main" id="{7413BF0A-8753-4A4A-8B26-2FB664DE73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89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809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1D46-FE84-462E-A504-690078F2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he-IL" dirty="0"/>
          </a:p>
        </p:txBody>
      </p:sp>
      <p:pic>
        <p:nvPicPr>
          <p:cNvPr id="3074" name="Picture 2" descr="Pile of papers on white | Stock image | Colourbox">
            <a:extLst>
              <a:ext uri="{FF2B5EF4-FFF2-40B4-BE49-F238E27FC236}">
                <a16:creationId xmlns:a16="http://schemas.microsoft.com/office/drawing/2014/main" id="{48045D47-7DC2-4668-BBB7-8115FF1661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20" y="1785293"/>
            <a:ext cx="1193730" cy="18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073A8C-B178-4528-AD76-369273ABB086}"/>
              </a:ext>
            </a:extLst>
          </p:cNvPr>
          <p:cNvSpPr txBox="1"/>
          <p:nvPr/>
        </p:nvSpPr>
        <p:spPr>
          <a:xfrm>
            <a:off x="616020" y="3357860"/>
            <a:ext cx="13525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Retrieve contracts transactions</a:t>
            </a:r>
            <a:endParaRPr lang="he-I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04A1DDC-AB06-4AE5-9E81-C906257DE874}"/>
              </a:ext>
            </a:extLst>
          </p:cNvPr>
          <p:cNvSpPr/>
          <p:nvPr/>
        </p:nvSpPr>
        <p:spPr>
          <a:xfrm>
            <a:off x="1968570" y="2605258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6" name="Picture 4" descr="Data Flow Graph of RAX">
            <a:extLst>
              <a:ext uri="{FF2B5EF4-FFF2-40B4-BE49-F238E27FC236}">
                <a16:creationId xmlns:a16="http://schemas.microsoft.com/office/drawing/2014/main" id="{8C1FBFF8-BD6D-494F-9D29-F74C1E24D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956" y="2088944"/>
            <a:ext cx="1920316" cy="12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571CD1-2AC3-453B-B436-45996C70A416}"/>
              </a:ext>
            </a:extLst>
          </p:cNvPr>
          <p:cNvSpPr txBox="1"/>
          <p:nvPr/>
        </p:nvSpPr>
        <p:spPr>
          <a:xfrm>
            <a:off x="3654956" y="3587149"/>
            <a:ext cx="163893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Extract execution traces</a:t>
            </a:r>
            <a:endParaRPr lang="he-IL" dirty="0"/>
          </a:p>
        </p:txBody>
      </p:sp>
      <p:pic>
        <p:nvPicPr>
          <p:cNvPr id="8" name="Graphic 7" descr="Repeat outline">
            <a:extLst>
              <a:ext uri="{FF2B5EF4-FFF2-40B4-BE49-F238E27FC236}">
                <a16:creationId xmlns:a16="http://schemas.microsoft.com/office/drawing/2014/main" id="{A866C343-356B-450E-BB23-718E7EB5F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622" y="2309983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C033F5-A156-4698-81B6-CF1726ADE8C1}"/>
              </a:ext>
            </a:extLst>
          </p:cNvPr>
          <p:cNvSpPr txBox="1"/>
          <p:nvPr/>
        </p:nvSpPr>
        <p:spPr>
          <a:xfrm>
            <a:off x="7029346" y="3573792"/>
            <a:ext cx="163893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Replay the transactions</a:t>
            </a:r>
            <a:endParaRPr lang="he-I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82339C-F9BC-4508-8E3E-D97EA88F77D5}"/>
              </a:ext>
            </a:extLst>
          </p:cNvPr>
          <p:cNvSpPr/>
          <p:nvPr/>
        </p:nvSpPr>
        <p:spPr>
          <a:xfrm>
            <a:off x="5400675" y="2595733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8" name="Picture 6" descr="12.5 in. Toolbox - STST13011 | STANLEY Tools">
            <a:extLst>
              <a:ext uri="{FF2B5EF4-FFF2-40B4-BE49-F238E27FC236}">
                <a16:creationId xmlns:a16="http://schemas.microsoft.com/office/drawing/2014/main" id="{906EFBDF-8FB7-47C5-87EC-D8351476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19" y="1690688"/>
            <a:ext cx="821693" cy="8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86906EA0-6A00-410E-A6AD-B52F09E58CC6}"/>
              </a:ext>
            </a:extLst>
          </p:cNvPr>
          <p:cNvSpPr/>
          <p:nvPr/>
        </p:nvSpPr>
        <p:spPr>
          <a:xfrm>
            <a:off x="8113397" y="2595733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3AA46-C93C-456E-82F5-463BF82B2AF4}"/>
              </a:ext>
            </a:extLst>
          </p:cNvPr>
          <p:cNvSpPr txBox="1"/>
          <p:nvPr/>
        </p:nvSpPr>
        <p:spPr>
          <a:xfrm>
            <a:off x="8193296" y="1160471"/>
            <a:ext cx="15543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Encode using new tool</a:t>
            </a:r>
            <a:endParaRPr lang="he-IL" dirty="0"/>
          </a:p>
        </p:txBody>
      </p:sp>
      <p:pic>
        <p:nvPicPr>
          <p:cNvPr id="3080" name="Picture 8" descr="HELL YES Excited - Imgflip | Hell Meme on ME.ME">
            <a:extLst>
              <a:ext uri="{FF2B5EF4-FFF2-40B4-BE49-F238E27FC236}">
                <a16:creationId xmlns:a16="http://schemas.microsoft.com/office/drawing/2014/main" id="{F1F1A436-BDAD-438A-9C92-D6FF1977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964" y="2164875"/>
            <a:ext cx="1519956" cy="11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83E6AD-ACE0-439A-BDD1-3D55C881AAB5}"/>
              </a:ext>
            </a:extLst>
          </p:cNvPr>
          <p:cNvSpPr txBox="1"/>
          <p:nvPr/>
        </p:nvSpPr>
        <p:spPr>
          <a:xfrm>
            <a:off x="9584997" y="3516437"/>
            <a:ext cx="17688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Find exploited contracts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7771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3" grpId="0" animBg="1"/>
      <p:bldP spid="15" grpId="0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9990-7296-4298-AA5A-5730FA64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Vulnerabilities</a:t>
            </a:r>
            <a:endParaRPr lang="he-IL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AF48467-95A4-4D9A-850A-C9C04A7107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33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AB2C4-BF30-4756-9A99-43857050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Article Main Questions</a:t>
            </a:r>
            <a:endParaRPr lang="he-IL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FA681B-1ACF-4949-9F03-2533A904C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50544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802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9927-D9FA-48A6-BCF9-1DEED645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</a:t>
            </a:r>
            <a:r>
              <a:rPr lang="en-US" dirty="0" err="1"/>
              <a:t>Entrancy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C9E9-DB77-4D32-A043-BD6B4E8B1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multiple invocations of a function concurrently while doing it safely, meaning without any unanticipated behavior</a:t>
            </a:r>
          </a:p>
          <a:p>
            <a:endParaRPr lang="en-US" dirty="0"/>
          </a:p>
          <a:p>
            <a:endParaRPr lang="he-IL" dirty="0"/>
          </a:p>
        </p:txBody>
      </p:sp>
      <p:pic>
        <p:nvPicPr>
          <p:cNvPr id="4102" name="Picture 6" descr="Handsome Man Calling Someone On Mobile Phone Stock Photo, Picture And  Royalty Free Image. Image 119078238.">
            <a:extLst>
              <a:ext uri="{FF2B5EF4-FFF2-40B4-BE49-F238E27FC236}">
                <a16:creationId xmlns:a16="http://schemas.microsoft.com/office/drawing/2014/main" id="{25CEFCC7-F730-495F-B397-679FB227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10" y="3606554"/>
            <a:ext cx="1572838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5D37DD7-9D19-49E6-81D4-ADD347FD6AAC}"/>
              </a:ext>
            </a:extLst>
          </p:cNvPr>
          <p:cNvSpPr/>
          <p:nvPr/>
        </p:nvSpPr>
        <p:spPr>
          <a:xfrm>
            <a:off x="3518940" y="4072291"/>
            <a:ext cx="1730590" cy="2131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8773A-2000-4274-A787-89B8C1970AD1}"/>
              </a:ext>
            </a:extLst>
          </p:cNvPr>
          <p:cNvSpPr txBox="1"/>
          <p:nvPr/>
        </p:nvSpPr>
        <p:spPr>
          <a:xfrm>
            <a:off x="1752283" y="4789241"/>
            <a:ext cx="163349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Contract A calls Contract B</a:t>
            </a:r>
            <a:endParaRPr lang="he-IL" dirty="0"/>
          </a:p>
        </p:txBody>
      </p:sp>
      <p:pic>
        <p:nvPicPr>
          <p:cNvPr id="4106" name="Picture 10" descr="Face Of Smiling Woman Answering Call On Cellphone Stock Photo, Picture And  Royalty Free Image. Image 76268464.">
            <a:extLst>
              <a:ext uri="{FF2B5EF4-FFF2-40B4-BE49-F238E27FC236}">
                <a16:creationId xmlns:a16="http://schemas.microsoft.com/office/drawing/2014/main" id="{86DE8BBF-3A4C-4C7F-BFC3-3C46C97E1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22" y="3593111"/>
            <a:ext cx="1682462" cy="11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money-pile - WLKF Talk 1430 &amp;amp; Talk 96.7">
            <a:extLst>
              <a:ext uri="{FF2B5EF4-FFF2-40B4-BE49-F238E27FC236}">
                <a16:creationId xmlns:a16="http://schemas.microsoft.com/office/drawing/2014/main" id="{786177D3-8207-4C9B-AC73-7150F8C4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6" y="3448697"/>
            <a:ext cx="887448" cy="5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7D55E-3D58-448F-9AF7-78C67BD40463}"/>
              </a:ext>
            </a:extLst>
          </p:cNvPr>
          <p:cNvSpPr txBox="1"/>
          <p:nvPr/>
        </p:nvSpPr>
        <p:spPr>
          <a:xfrm>
            <a:off x="3574010" y="2895733"/>
            <a:ext cx="18390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Sends Ether to run the contract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50E3D-C92F-4692-99F5-F2A064F31112}"/>
              </a:ext>
            </a:extLst>
          </p:cNvPr>
          <p:cNvSpPr txBox="1"/>
          <p:nvPr/>
        </p:nvSpPr>
        <p:spPr>
          <a:xfrm>
            <a:off x="5249530" y="4808830"/>
            <a:ext cx="208329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Contract B receives enough Ether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9D7042-16DD-451C-A7E9-4988D0EDE28E}"/>
              </a:ext>
            </a:extLst>
          </p:cNvPr>
          <p:cNvSpPr/>
          <p:nvPr/>
        </p:nvSpPr>
        <p:spPr>
          <a:xfrm>
            <a:off x="7196365" y="4046943"/>
            <a:ext cx="1343954" cy="2384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110" name="Picture 14" descr="Code Literacy: A 21st-Century Requirement | Edutopia">
            <a:extLst>
              <a:ext uri="{FF2B5EF4-FFF2-40B4-BE49-F238E27FC236}">
                <a16:creationId xmlns:a16="http://schemas.microsoft.com/office/drawing/2014/main" id="{CF19F029-AAFD-4A80-B7F4-CCAC0BB6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27" y="3785517"/>
            <a:ext cx="1404745" cy="78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67ABED-C30C-44A9-A0D6-DD0F66FC49F9}"/>
              </a:ext>
            </a:extLst>
          </p:cNvPr>
          <p:cNvSpPr txBox="1"/>
          <p:nvPr/>
        </p:nvSpPr>
        <p:spPr>
          <a:xfrm>
            <a:off x="8229599" y="4808829"/>
            <a:ext cx="253013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Contract B runs his code and calls contract A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910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4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70F6E-69F7-4FB7-A8EB-93EC287F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The DAO Hack</a:t>
            </a:r>
            <a:endParaRPr lang="he-IL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63FB33-1920-455C-8C80-B3105069A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37314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1402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AF23F-1F31-44F7-B3FC-EF68DCAE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Unhandled Exceptions</a:t>
            </a:r>
            <a:endParaRPr lang="he-IL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059CF7-4316-439E-B9ED-9619F9C776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77598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047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F48D-33E9-4B21-86A6-420807EB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Locked Ether</a:t>
            </a:r>
            <a:endParaRPr lang="he-IL" dirty="0"/>
          </a:p>
        </p:txBody>
      </p:sp>
      <p:pic>
        <p:nvPicPr>
          <p:cNvPr id="8" name="Picture 6" descr="Handsome Man Calling Someone On Mobile Phone Stock Photo, Picture And  Royalty Free Image. Image 119078238.">
            <a:extLst>
              <a:ext uri="{FF2B5EF4-FFF2-40B4-BE49-F238E27FC236}">
                <a16:creationId xmlns:a16="http://schemas.microsoft.com/office/drawing/2014/main" id="{0F92CD7D-634D-4E92-BA13-8ED0F2B3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96" y="2656643"/>
            <a:ext cx="1572838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CB74F8C-8CCA-4A12-A801-CAFDAFF67EB1}"/>
              </a:ext>
            </a:extLst>
          </p:cNvPr>
          <p:cNvSpPr/>
          <p:nvPr/>
        </p:nvSpPr>
        <p:spPr>
          <a:xfrm>
            <a:off x="2808725" y="3122380"/>
            <a:ext cx="1682462" cy="19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9715F7-504D-4454-8FB5-3ECF24B20A31}"/>
              </a:ext>
            </a:extLst>
          </p:cNvPr>
          <p:cNvSpPr txBox="1"/>
          <p:nvPr/>
        </p:nvSpPr>
        <p:spPr>
          <a:xfrm>
            <a:off x="1042069" y="3839330"/>
            <a:ext cx="163349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Contract A calls Contract B</a:t>
            </a:r>
            <a:endParaRPr lang="he-IL" dirty="0"/>
          </a:p>
        </p:txBody>
      </p:sp>
      <p:pic>
        <p:nvPicPr>
          <p:cNvPr id="11" name="Picture 10" descr="Face Of Smiling Woman Answering Call On Cellphone Stock Photo, Picture And  Royalty Free Image. Image 76268464.">
            <a:extLst>
              <a:ext uri="{FF2B5EF4-FFF2-40B4-BE49-F238E27FC236}">
                <a16:creationId xmlns:a16="http://schemas.microsoft.com/office/drawing/2014/main" id="{BF24CD44-476D-4E04-9FEC-B1C533AC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14" y="2740292"/>
            <a:ext cx="1682462" cy="11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C97868-7DCB-4BD0-A410-1432626006CC}"/>
              </a:ext>
            </a:extLst>
          </p:cNvPr>
          <p:cNvSpPr txBox="1"/>
          <p:nvPr/>
        </p:nvSpPr>
        <p:spPr>
          <a:xfrm>
            <a:off x="2808725" y="2139213"/>
            <a:ext cx="187318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Need you to send money to this address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7132C-2090-4175-B3FB-2802C450072F}"/>
              </a:ext>
            </a:extLst>
          </p:cNvPr>
          <p:cNvSpPr txBox="1"/>
          <p:nvPr/>
        </p:nvSpPr>
        <p:spPr>
          <a:xfrm>
            <a:off x="4957122" y="3977829"/>
            <a:ext cx="154133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Sure thing</a:t>
            </a:r>
            <a:endParaRPr lang="he-IL" dirty="0"/>
          </a:p>
        </p:txBody>
      </p:sp>
      <p:pic>
        <p:nvPicPr>
          <p:cNvPr id="17" name="Picture 2" descr="Nuclear explosion - Wikipedia">
            <a:extLst>
              <a:ext uri="{FF2B5EF4-FFF2-40B4-BE49-F238E27FC236}">
                <a16:creationId xmlns:a16="http://schemas.microsoft.com/office/drawing/2014/main" id="{4B55E205-C187-451F-AC19-90F25A7A1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587" y="2493328"/>
            <a:ext cx="1712789" cy="14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E3E57D-D9C9-4814-A229-D35500E5DE9A}"/>
              </a:ext>
            </a:extLst>
          </p:cNvPr>
          <p:cNvSpPr txBox="1"/>
          <p:nvPr/>
        </p:nvSpPr>
        <p:spPr>
          <a:xfrm>
            <a:off x="4491187" y="3979547"/>
            <a:ext cx="21572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Uses SELFDESTRUCT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39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4" grpId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70F6E-69F7-4FB7-A8EB-93EC287F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The Parity Wallet Hack</a:t>
            </a:r>
            <a:endParaRPr lang="he-IL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63FB33-1920-455C-8C80-B3105069A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13075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66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1A36E-3FBE-4837-916B-1DD19C19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Integer </a:t>
            </a:r>
            <a:r>
              <a:rPr lang="en-US" sz="5400" dirty="0" err="1"/>
              <a:t>OverFlow</a:t>
            </a:r>
            <a:endParaRPr lang="he-IL" sz="5400" dirty="0"/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A35BF-72B7-4A3A-AFE9-C1D12D13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3200" dirty="0"/>
              <a:t>Occurs when an arithmetic operation attempts to create a numeric value that is outside the range that can be represented</a:t>
            </a:r>
          </a:p>
          <a:p>
            <a:r>
              <a:rPr lang="en-US" sz="3200" dirty="0"/>
              <a:t>Can create an infinite loop causing contract funds to be frozen</a:t>
            </a:r>
            <a:endParaRPr lang="he-IL" sz="3200" dirty="0"/>
          </a:p>
        </p:txBody>
      </p:sp>
      <p:pic>
        <p:nvPicPr>
          <p:cNvPr id="1026" name="Picture 2" descr="Integer Overflow Attack and Prevention | SecureCoding.com">
            <a:extLst>
              <a:ext uri="{FF2B5EF4-FFF2-40B4-BE49-F238E27FC236}">
                <a16:creationId xmlns:a16="http://schemas.microsoft.com/office/drawing/2014/main" id="{53FBFF1D-EF8E-4EAD-B599-A30773969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8" r="33409" b="-1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05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DA8C7-B44B-46B3-88B2-757E7F32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Unrestricted Action</a:t>
            </a:r>
          </a:p>
        </p:txBody>
      </p:sp>
      <p:sp>
        <p:nvSpPr>
          <p:cNvPr id="7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CABA8-8152-4322-83EC-3E8BDADA8E1E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Changing the Owner of a contract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Using SELFDESTRUCT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And more…</a:t>
            </a:r>
          </a:p>
        </p:txBody>
      </p:sp>
      <p:pic>
        <p:nvPicPr>
          <p:cNvPr id="6150" name="Picture 6" descr="Meme Creator - Funny Permission granted! Meme Generator at MemeCreator.org!">
            <a:extLst>
              <a:ext uri="{FF2B5EF4-FFF2-40B4-BE49-F238E27FC236}">
                <a16:creationId xmlns:a16="http://schemas.microsoft.com/office/drawing/2014/main" id="{1CF8D72E-1CCF-469E-B53D-DC474D0E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0444" y="3179064"/>
            <a:ext cx="2501740" cy="28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ermission Denied - Downvoting Roman - quickmeme">
            <a:extLst>
              <a:ext uri="{FF2B5EF4-FFF2-40B4-BE49-F238E27FC236}">
                <a16:creationId xmlns:a16="http://schemas.microsoft.com/office/drawing/2014/main" id="{F87032C5-A68E-4709-861D-B13F652C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112" y="3179064"/>
            <a:ext cx="3912912" cy="293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933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5DEFE-1FA7-4A12-ADB5-9706BB43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000"/>
              <a:t>Transaction Order Dependency</a:t>
            </a:r>
            <a:endParaRPr lang="he-IL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43496A-E313-4294-AF2E-BC03EF4BA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162810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685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tream Get the Details Right Before Diving into Values-based Marketing by  The CX POD | Listen online for free on SoundCloud">
            <a:extLst>
              <a:ext uri="{FF2B5EF4-FFF2-40B4-BE49-F238E27FC236}">
                <a16:creationId xmlns:a16="http://schemas.microsoft.com/office/drawing/2014/main" id="{F3F17F26-66B0-4E92-BE07-F9F6DA2144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0" b="1763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Rectangle 7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D08B6-C97F-4110-8748-9349C5F2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Diving into The Details</a:t>
            </a:r>
          </a:p>
        </p:txBody>
      </p:sp>
    </p:spTree>
    <p:extLst>
      <p:ext uri="{BB962C8B-B14F-4D97-AF65-F5344CB8AC3E}">
        <p14:creationId xmlns:p14="http://schemas.microsoft.com/office/powerpoint/2010/main" val="177452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4072A-8057-4FFA-ABF5-EF9C28A4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The Database</a:t>
            </a:r>
            <a:endParaRPr lang="he-IL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30A96D5-9480-4ECA-A36D-7748D97BBA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44047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901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B445-FAF1-4716-B511-56775406A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do other papers say?</a:t>
            </a:r>
            <a:endParaRPr lang="he-IL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954F-2693-4C26-B74A-B8C3C612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23,327 out of 821,219 contracts have been flagged vulnerable</a:t>
            </a:r>
          </a:p>
          <a:p>
            <a:r>
              <a:rPr lang="en-US" dirty="0"/>
              <a:t>3,124,433 ETH = 600 million USD is at risk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04303-B29E-4A0D-8FDF-9A38EAFA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3" y="3153757"/>
            <a:ext cx="3196389" cy="31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9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02221-934F-4ED0-9470-E455C3757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The Tool</a:t>
            </a:r>
            <a:endParaRPr lang="he-IL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D41EA-A260-4F2E-811A-C481A4012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58976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880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E079-9FC7-40FB-9E95-D7EE1658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Tool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19A270-F9C5-4ABD-909B-54D0544CD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60" y="1690688"/>
            <a:ext cx="35322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97B1D-E336-471C-8431-B75BBC6B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730772"/>
            <a:ext cx="3267075" cy="4311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DE146-09F5-4789-B82F-B7BBFE5CA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840" y="1730772"/>
            <a:ext cx="4050917" cy="421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00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ST RECAP - MOST">
            <a:extLst>
              <a:ext uri="{FF2B5EF4-FFF2-40B4-BE49-F238E27FC236}">
                <a16:creationId xmlns:a16="http://schemas.microsoft.com/office/drawing/2014/main" id="{E9598EE1-523C-4518-80F5-727A489BA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b="94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000E67C4-191F-4688-AAEB-B677DD988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42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ile of papers on white | Stock image | Colourbox">
            <a:extLst>
              <a:ext uri="{FF2B5EF4-FFF2-40B4-BE49-F238E27FC236}">
                <a16:creationId xmlns:a16="http://schemas.microsoft.com/office/drawing/2014/main" id="{52DC2542-2655-4929-847C-30E839DF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5" y="857175"/>
            <a:ext cx="1193730" cy="18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599E8-03EF-48A3-AC1A-E7CA1D112086}"/>
              </a:ext>
            </a:extLst>
          </p:cNvPr>
          <p:cNvSpPr txBox="1"/>
          <p:nvPr/>
        </p:nvSpPr>
        <p:spPr>
          <a:xfrm>
            <a:off x="682695" y="2429742"/>
            <a:ext cx="13525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Retrieve contracts transactions</a:t>
            </a:r>
            <a:endParaRPr lang="he-IL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532BD02-91C8-4409-8458-3CF2F01ACE9B}"/>
              </a:ext>
            </a:extLst>
          </p:cNvPr>
          <p:cNvSpPr/>
          <p:nvPr/>
        </p:nvSpPr>
        <p:spPr>
          <a:xfrm>
            <a:off x="2035245" y="1677140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4" descr="Data Flow Graph of RAX">
            <a:extLst>
              <a:ext uri="{FF2B5EF4-FFF2-40B4-BE49-F238E27FC236}">
                <a16:creationId xmlns:a16="http://schemas.microsoft.com/office/drawing/2014/main" id="{7000AD2A-2DE3-4D3F-B99E-EF107043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31" y="1160826"/>
            <a:ext cx="1920316" cy="126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224DF2-DBD9-4178-AB1C-A1AE751B9281}"/>
              </a:ext>
            </a:extLst>
          </p:cNvPr>
          <p:cNvSpPr txBox="1"/>
          <p:nvPr/>
        </p:nvSpPr>
        <p:spPr>
          <a:xfrm>
            <a:off x="3721631" y="2659031"/>
            <a:ext cx="163893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Extract execution traces</a:t>
            </a:r>
            <a:endParaRPr lang="he-IL" dirty="0"/>
          </a:p>
        </p:txBody>
      </p:sp>
      <p:pic>
        <p:nvPicPr>
          <p:cNvPr id="9" name="Graphic 8" descr="Repeat outline">
            <a:extLst>
              <a:ext uri="{FF2B5EF4-FFF2-40B4-BE49-F238E27FC236}">
                <a16:creationId xmlns:a16="http://schemas.microsoft.com/office/drawing/2014/main" id="{0735C5F8-E5D6-42BB-9B0C-7B51F77DA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297" y="138186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0091C-ED52-49BB-ACA7-18C35F798675}"/>
              </a:ext>
            </a:extLst>
          </p:cNvPr>
          <p:cNvSpPr txBox="1"/>
          <p:nvPr/>
        </p:nvSpPr>
        <p:spPr>
          <a:xfrm>
            <a:off x="7096021" y="2645674"/>
            <a:ext cx="163893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Replay the transactions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D57721-B8AC-4530-8B34-5179EDF88055}"/>
              </a:ext>
            </a:extLst>
          </p:cNvPr>
          <p:cNvSpPr/>
          <p:nvPr/>
        </p:nvSpPr>
        <p:spPr>
          <a:xfrm>
            <a:off x="5467350" y="1667615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6" descr="12.5 in. Toolbox - STST13011 | STANLEY Tools">
            <a:extLst>
              <a:ext uri="{FF2B5EF4-FFF2-40B4-BE49-F238E27FC236}">
                <a16:creationId xmlns:a16="http://schemas.microsoft.com/office/drawing/2014/main" id="{71FE05D8-88FE-48B5-ACC4-4457D505D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994" y="762570"/>
            <a:ext cx="821693" cy="8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C32F6B-D224-4487-9D1A-507913CCF535}"/>
              </a:ext>
            </a:extLst>
          </p:cNvPr>
          <p:cNvSpPr/>
          <p:nvPr/>
        </p:nvSpPr>
        <p:spPr>
          <a:xfrm>
            <a:off x="8180072" y="1667615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1ED68A-24FB-4355-ADEC-4A3F611C1A6C}"/>
              </a:ext>
            </a:extLst>
          </p:cNvPr>
          <p:cNvSpPr txBox="1"/>
          <p:nvPr/>
        </p:nvSpPr>
        <p:spPr>
          <a:xfrm>
            <a:off x="8259971" y="232353"/>
            <a:ext cx="15543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Encode using new tool</a:t>
            </a:r>
            <a:endParaRPr lang="he-IL" dirty="0"/>
          </a:p>
        </p:txBody>
      </p:sp>
      <p:pic>
        <p:nvPicPr>
          <p:cNvPr id="15" name="Picture 8" descr="HELL YES Excited - Imgflip | Hell Meme on ME.ME">
            <a:extLst>
              <a:ext uri="{FF2B5EF4-FFF2-40B4-BE49-F238E27FC236}">
                <a16:creationId xmlns:a16="http://schemas.microsoft.com/office/drawing/2014/main" id="{85727290-0B45-4E17-BA0F-75FF4596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73" y="4379741"/>
            <a:ext cx="1519956" cy="118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CFDE63-43FC-4324-AEC8-5A93142F8807}"/>
              </a:ext>
            </a:extLst>
          </p:cNvPr>
          <p:cNvSpPr txBox="1"/>
          <p:nvPr/>
        </p:nvSpPr>
        <p:spPr>
          <a:xfrm>
            <a:off x="6827423" y="5691989"/>
            <a:ext cx="17688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Find exploited contracts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0F890-6D98-453F-9619-FCA040772830}"/>
              </a:ext>
            </a:extLst>
          </p:cNvPr>
          <p:cNvSpPr txBox="1"/>
          <p:nvPr/>
        </p:nvSpPr>
        <p:spPr>
          <a:xfrm>
            <a:off x="9938182" y="2659031"/>
            <a:ext cx="176880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Record Facts</a:t>
            </a:r>
            <a:endParaRPr lang="he-IL" dirty="0"/>
          </a:p>
        </p:txBody>
      </p:sp>
      <p:pic>
        <p:nvPicPr>
          <p:cNvPr id="5124" name="Picture 4" descr="Facts red stamp text Stock Vector Image by ©pockygallery #76737717">
            <a:extLst>
              <a:ext uri="{FF2B5EF4-FFF2-40B4-BE49-F238E27FC236}">
                <a16:creationId xmlns:a16="http://schemas.microsoft.com/office/drawing/2014/main" id="{07F9C65D-6545-4F6D-8D8B-3F09FC5CC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357" y="1110698"/>
            <a:ext cx="1691541" cy="118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0A571F1-66A0-4C91-BDCE-C13AAED9C9F1}"/>
              </a:ext>
            </a:extLst>
          </p:cNvPr>
          <p:cNvSpPr/>
          <p:nvPr/>
        </p:nvSpPr>
        <p:spPr>
          <a:xfrm>
            <a:off x="1539945" y="4891562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6" name="Picture 6" descr="Query Us -">
            <a:extLst>
              <a:ext uri="{FF2B5EF4-FFF2-40B4-BE49-F238E27FC236}">
                <a16:creationId xmlns:a16="http://schemas.microsoft.com/office/drawing/2014/main" id="{6F8A5E35-541D-462F-9B8C-45362EFFD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895" y="4365914"/>
            <a:ext cx="1637491" cy="114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E77BC6-220E-4BC5-97C1-A6BE35E8590A}"/>
              </a:ext>
            </a:extLst>
          </p:cNvPr>
          <p:cNvSpPr txBox="1"/>
          <p:nvPr/>
        </p:nvSpPr>
        <p:spPr>
          <a:xfrm>
            <a:off x="2930595" y="5519631"/>
            <a:ext cx="200924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Check if a query applies</a:t>
            </a:r>
            <a:endParaRPr lang="he-IL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DA44D73-AFE4-4404-886E-255366461068}"/>
              </a:ext>
            </a:extLst>
          </p:cNvPr>
          <p:cNvSpPr/>
          <p:nvPr/>
        </p:nvSpPr>
        <p:spPr>
          <a:xfrm>
            <a:off x="5254695" y="4891562"/>
            <a:ext cx="1390650" cy="161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32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1" grpId="0" animBg="1"/>
      <p:bldP spid="13" grpId="0" animBg="1"/>
      <p:bldP spid="14" grpId="0"/>
      <p:bldP spid="16" grpId="0"/>
      <p:bldP spid="17" grpId="0"/>
      <p:bldP spid="20" grpId="0" animBg="1"/>
      <p:bldP spid="18" grpId="0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cuba Diving and Snorkeling Trips in Pattaya with Adventure Divers">
            <a:extLst>
              <a:ext uri="{FF2B5EF4-FFF2-40B4-BE49-F238E27FC236}">
                <a16:creationId xmlns:a16="http://schemas.microsoft.com/office/drawing/2014/main" id="{8F7C7A4D-14E7-4C30-B113-6800412F8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r="12965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1BE19-0E75-45F4-A150-BFC41B4F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Diving deeper</a:t>
            </a:r>
            <a:endParaRPr lang="he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18814-715D-4069-A71C-45AB2CF56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endParaRPr lang="he-IL" sz="2000"/>
          </a:p>
        </p:txBody>
      </p:sp>
    </p:spTree>
    <p:extLst>
      <p:ext uri="{BB962C8B-B14F-4D97-AF65-F5344CB8AC3E}">
        <p14:creationId xmlns:p14="http://schemas.microsoft.com/office/powerpoint/2010/main" val="1946266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8776-7E29-4C05-9BDC-26D047E1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</a:t>
            </a:r>
            <a:r>
              <a:rPr lang="en-US" dirty="0" err="1"/>
              <a:t>Entrancy</a:t>
            </a:r>
            <a:r>
              <a:rPr lang="en-US" dirty="0"/>
              <a:t>: The Details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2DA7D-AD40-481F-B843-45802934A77B}"/>
              </a:ext>
            </a:extLst>
          </p:cNvPr>
          <p:cNvSpPr txBox="1"/>
          <p:nvPr/>
        </p:nvSpPr>
        <p:spPr>
          <a:xfrm>
            <a:off x="569866" y="4641460"/>
            <a:ext cx="233813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Search for CALL instructions</a:t>
            </a:r>
            <a:endParaRPr lang="he-I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28A5A-74E6-4F00-A55D-D21490F5C977}"/>
              </a:ext>
            </a:extLst>
          </p:cNvPr>
          <p:cNvSpPr txBox="1"/>
          <p:nvPr/>
        </p:nvSpPr>
        <p:spPr>
          <a:xfrm>
            <a:off x="3820863" y="4641460"/>
            <a:ext cx="303195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Record the instructions to facts as </a:t>
            </a:r>
            <a:r>
              <a:rPr lang="en-US" sz="2800" i="1" dirty="0"/>
              <a:t>call(a1, a2, p)</a:t>
            </a:r>
            <a:r>
              <a:rPr lang="en-US" sz="2800" dirty="0"/>
              <a:t> </a:t>
            </a:r>
            <a:endParaRPr lang="he-I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F341F-09BA-4524-A56D-79A109F306DA}"/>
              </a:ext>
            </a:extLst>
          </p:cNvPr>
          <p:cNvSpPr txBox="1"/>
          <p:nvPr/>
        </p:nvSpPr>
        <p:spPr>
          <a:xfrm>
            <a:off x="8250080" y="4910974"/>
            <a:ext cx="360947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Check if Re-</a:t>
            </a:r>
            <a:r>
              <a:rPr lang="en-US" sz="2800" dirty="0" err="1"/>
              <a:t>Entrancy</a:t>
            </a:r>
            <a:r>
              <a:rPr lang="en-US" sz="2800" dirty="0"/>
              <a:t> Query is valid</a:t>
            </a:r>
            <a:endParaRPr lang="he-IL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420869-B48C-4258-9710-2645DBFEAC58}"/>
              </a:ext>
            </a:extLst>
          </p:cNvPr>
          <p:cNvCxnSpPr/>
          <p:nvPr/>
        </p:nvCxnSpPr>
        <p:spPr>
          <a:xfrm flipV="1">
            <a:off x="461639" y="1989995"/>
            <a:ext cx="11268000" cy="19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43ACE-6A6F-4500-9AA7-BC4A847E1317}"/>
              </a:ext>
            </a:extLst>
          </p:cNvPr>
          <p:cNvCxnSpPr>
            <a:cxnSpLocks/>
          </p:cNvCxnSpPr>
          <p:nvPr/>
        </p:nvCxnSpPr>
        <p:spPr>
          <a:xfrm>
            <a:off x="3543669" y="1575535"/>
            <a:ext cx="0" cy="233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DD0682-E5D3-4F14-8323-E4C8860F7F65}"/>
              </a:ext>
            </a:extLst>
          </p:cNvPr>
          <p:cNvCxnSpPr>
            <a:cxnSpLocks/>
          </p:cNvCxnSpPr>
          <p:nvPr/>
        </p:nvCxnSpPr>
        <p:spPr>
          <a:xfrm>
            <a:off x="8774096" y="1495636"/>
            <a:ext cx="0" cy="233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7128BBB-E8AE-4205-BE03-AA77D54E3F00}"/>
              </a:ext>
            </a:extLst>
          </p:cNvPr>
          <p:cNvSpPr txBox="1"/>
          <p:nvPr/>
        </p:nvSpPr>
        <p:spPr>
          <a:xfrm>
            <a:off x="1102312" y="1337235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Facts</a:t>
            </a:r>
            <a:endParaRPr lang="he-IL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14461-180C-4007-B478-FCCE7DDD9416}"/>
              </a:ext>
            </a:extLst>
          </p:cNvPr>
          <p:cNvSpPr txBox="1"/>
          <p:nvPr/>
        </p:nvSpPr>
        <p:spPr>
          <a:xfrm>
            <a:off x="5066504" y="1308598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Rules</a:t>
            </a:r>
            <a:endParaRPr lang="he-IL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C8EDCE-5776-42EA-BFDE-8167E0EDE77B}"/>
              </a:ext>
            </a:extLst>
          </p:cNvPr>
          <p:cNvSpPr txBox="1"/>
          <p:nvPr/>
        </p:nvSpPr>
        <p:spPr>
          <a:xfrm>
            <a:off x="9329693" y="1308598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Query</a:t>
            </a:r>
            <a:endParaRPr lang="he-IL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B76EC4-6B1E-45EC-92AC-029EF15471C8}"/>
              </a:ext>
            </a:extLst>
          </p:cNvPr>
          <p:cNvSpPr txBox="1"/>
          <p:nvPr/>
        </p:nvSpPr>
        <p:spPr>
          <a:xfrm>
            <a:off x="782141" y="2282873"/>
            <a:ext cx="248301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/>
              <a:t>call(a1, a2, p)</a:t>
            </a:r>
          </a:p>
          <a:p>
            <a:r>
              <a:rPr lang="en-US" i="1" dirty="0"/>
              <a:t>a1 calls a2 with p Ether</a:t>
            </a:r>
            <a:endParaRPr lang="he-IL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5634D9-F386-40C2-934D-41E422E62061}"/>
              </a:ext>
            </a:extLst>
          </p:cNvPr>
          <p:cNvSpPr txBox="1"/>
          <p:nvPr/>
        </p:nvSpPr>
        <p:spPr>
          <a:xfrm>
            <a:off x="3613213" y="2285133"/>
            <a:ext cx="52382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err="1"/>
              <a:t>call_flow</a:t>
            </a:r>
            <a:r>
              <a:rPr lang="en-US" i="1" dirty="0"/>
              <a:t>(a1, a2, p): call(a1, a2, p)</a:t>
            </a:r>
          </a:p>
          <a:p>
            <a:r>
              <a:rPr lang="en-US" i="1" dirty="0" err="1"/>
              <a:t>call_flow</a:t>
            </a:r>
            <a:r>
              <a:rPr lang="en-US" i="1" dirty="0"/>
              <a:t>(a1, a2, p): call(a1, a3, p), </a:t>
            </a:r>
            <a:r>
              <a:rPr lang="en-US" i="1" dirty="0" err="1"/>
              <a:t>call_flow</a:t>
            </a:r>
            <a:r>
              <a:rPr lang="en-US" i="1" dirty="0"/>
              <a:t>(a3, a2, _) </a:t>
            </a:r>
            <a:endParaRPr lang="he-IL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BD956E-C1E2-4342-8C33-632405B7FDE6}"/>
              </a:ext>
            </a:extLst>
          </p:cNvPr>
          <p:cNvSpPr txBox="1"/>
          <p:nvPr/>
        </p:nvSpPr>
        <p:spPr>
          <a:xfrm>
            <a:off x="9058183" y="2313738"/>
            <a:ext cx="256712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err="1"/>
              <a:t>call_flow</a:t>
            </a:r>
            <a:r>
              <a:rPr lang="en-US" i="1" dirty="0"/>
              <a:t>(a1, a2, p1),</a:t>
            </a:r>
          </a:p>
          <a:p>
            <a:r>
              <a:rPr lang="en-US" i="1" dirty="0" err="1"/>
              <a:t>call_flow</a:t>
            </a:r>
            <a:r>
              <a:rPr lang="en-US" i="1" dirty="0"/>
              <a:t>(a2, a1, p2), </a:t>
            </a:r>
          </a:p>
          <a:p>
            <a:r>
              <a:rPr lang="en-US" i="1" dirty="0"/>
              <a:t>a1 != a2</a:t>
            </a:r>
            <a:endParaRPr lang="he-IL" i="1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3D8F09D-294C-4B74-8203-83CD8A42E552}"/>
              </a:ext>
            </a:extLst>
          </p:cNvPr>
          <p:cNvSpPr/>
          <p:nvPr/>
        </p:nvSpPr>
        <p:spPr>
          <a:xfrm>
            <a:off x="2423604" y="5160399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E4613E-AA40-47ED-833F-4B3854C59CB5}"/>
              </a:ext>
            </a:extLst>
          </p:cNvPr>
          <p:cNvSpPr/>
          <p:nvPr/>
        </p:nvSpPr>
        <p:spPr>
          <a:xfrm>
            <a:off x="6971697" y="5229668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898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A7C5F-9D45-4B23-8E5A-6D6D5475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</a:t>
            </a:r>
            <a:r>
              <a:rPr lang="en-US" dirty="0" err="1"/>
              <a:t>Entrancy</a:t>
            </a:r>
            <a:r>
              <a:rPr lang="en-US" dirty="0"/>
              <a:t>: The Issues</a:t>
            </a:r>
            <a:endParaRPr lang="he-I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A4A936-6615-445A-B133-538CC875410D}"/>
              </a:ext>
            </a:extLst>
          </p:cNvPr>
          <p:cNvSpPr/>
          <p:nvPr/>
        </p:nvSpPr>
        <p:spPr>
          <a:xfrm>
            <a:off x="3151573" y="1398234"/>
            <a:ext cx="5255581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No way of assessing if a re-entrant call is malicious or not</a:t>
            </a:r>
          </a:p>
          <a:p>
            <a:pPr algn="ctr"/>
            <a:endParaRPr lang="he-IL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C1E830B-B698-4EA1-9A6E-7DBE32349E37}"/>
              </a:ext>
            </a:extLst>
          </p:cNvPr>
          <p:cNvSpPr/>
          <p:nvPr/>
        </p:nvSpPr>
        <p:spPr>
          <a:xfrm>
            <a:off x="5504155" y="3693111"/>
            <a:ext cx="591845" cy="619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DC0A8C-D42D-48E8-A13D-632660CD158A}"/>
              </a:ext>
            </a:extLst>
          </p:cNvPr>
          <p:cNvSpPr/>
          <p:nvPr/>
        </p:nvSpPr>
        <p:spPr>
          <a:xfrm>
            <a:off x="3151572" y="4312327"/>
            <a:ext cx="5255581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positives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53416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32731-D150-4B16-97C5-CBDAD116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93" y="44573"/>
            <a:ext cx="10515600" cy="1325563"/>
          </a:xfrm>
        </p:spPr>
        <p:txBody>
          <a:bodyPr/>
          <a:lstStyle/>
          <a:p>
            <a:r>
              <a:rPr lang="en-US" dirty="0"/>
              <a:t>Unhandled Exceptions: The Details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ABCD5D-8ABF-4E73-8EA6-613F61BEF484}"/>
              </a:ext>
            </a:extLst>
          </p:cNvPr>
          <p:cNvCxnSpPr/>
          <p:nvPr/>
        </p:nvCxnSpPr>
        <p:spPr>
          <a:xfrm flipV="1">
            <a:off x="617993" y="1631769"/>
            <a:ext cx="11268000" cy="19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4CFBEB-8946-45C5-9A37-69F8223645AA}"/>
              </a:ext>
            </a:extLst>
          </p:cNvPr>
          <p:cNvCxnSpPr>
            <a:cxnSpLocks/>
          </p:cNvCxnSpPr>
          <p:nvPr/>
        </p:nvCxnSpPr>
        <p:spPr>
          <a:xfrm>
            <a:off x="3700023" y="1217309"/>
            <a:ext cx="0" cy="233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40089F-68F2-40DC-AAD3-8DCDF89FAC05}"/>
              </a:ext>
            </a:extLst>
          </p:cNvPr>
          <p:cNvCxnSpPr>
            <a:cxnSpLocks/>
          </p:cNvCxnSpPr>
          <p:nvPr/>
        </p:nvCxnSpPr>
        <p:spPr>
          <a:xfrm>
            <a:off x="8886062" y="1217309"/>
            <a:ext cx="0" cy="233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3FA401-0D07-4DD3-9ECA-0CEC794DBA55}"/>
              </a:ext>
            </a:extLst>
          </p:cNvPr>
          <p:cNvSpPr txBox="1"/>
          <p:nvPr/>
        </p:nvSpPr>
        <p:spPr>
          <a:xfrm>
            <a:off x="1258666" y="979009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Facts</a:t>
            </a:r>
            <a:endParaRPr lang="he-IL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18DDC-C443-493B-866E-18E329D0C0D6}"/>
              </a:ext>
            </a:extLst>
          </p:cNvPr>
          <p:cNvSpPr txBox="1"/>
          <p:nvPr/>
        </p:nvSpPr>
        <p:spPr>
          <a:xfrm>
            <a:off x="5222858" y="950372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Rules</a:t>
            </a:r>
            <a:endParaRPr lang="he-I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B7F29-C570-424D-B4F3-94773F669163}"/>
              </a:ext>
            </a:extLst>
          </p:cNvPr>
          <p:cNvSpPr txBox="1"/>
          <p:nvPr/>
        </p:nvSpPr>
        <p:spPr>
          <a:xfrm>
            <a:off x="9486047" y="950372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Query</a:t>
            </a:r>
            <a:endParaRPr lang="he-IL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74F86-3AC1-4A99-A4AF-EEB477697CCC}"/>
              </a:ext>
            </a:extLst>
          </p:cNvPr>
          <p:cNvSpPr txBox="1"/>
          <p:nvPr/>
        </p:nvSpPr>
        <p:spPr>
          <a:xfrm>
            <a:off x="938495" y="1924647"/>
            <a:ext cx="248301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err="1"/>
              <a:t>in_condition</a:t>
            </a:r>
            <a:r>
              <a:rPr lang="en-US" i="1" dirty="0"/>
              <a:t>(v)</a:t>
            </a:r>
          </a:p>
          <a:p>
            <a:r>
              <a:rPr lang="en-US" i="1" dirty="0"/>
              <a:t>v is used in a condition</a:t>
            </a:r>
          </a:p>
          <a:p>
            <a:r>
              <a:rPr lang="en-US" i="1" dirty="0" err="1"/>
              <a:t>call_result</a:t>
            </a:r>
            <a:r>
              <a:rPr lang="en-US" i="1" dirty="0"/>
              <a:t>(v, n)</a:t>
            </a:r>
          </a:p>
          <a:p>
            <a:r>
              <a:rPr lang="en-US" i="1" dirty="0"/>
              <a:t>v is the result of a call and has a value of n</a:t>
            </a:r>
            <a:endParaRPr lang="he-IL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E1B1B-132F-4A72-B4D0-1DAA792F2E15}"/>
              </a:ext>
            </a:extLst>
          </p:cNvPr>
          <p:cNvSpPr txBox="1"/>
          <p:nvPr/>
        </p:nvSpPr>
        <p:spPr>
          <a:xfrm>
            <a:off x="3769567" y="1926907"/>
            <a:ext cx="523826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err="1"/>
              <a:t>condition_flow</a:t>
            </a:r>
            <a:r>
              <a:rPr lang="en-US" i="1" dirty="0"/>
              <a:t>(v, v): </a:t>
            </a:r>
            <a:r>
              <a:rPr lang="en-US" i="1" dirty="0" err="1"/>
              <a:t>in_condition</a:t>
            </a:r>
            <a:r>
              <a:rPr lang="en-US" i="1" dirty="0"/>
              <a:t>(v)</a:t>
            </a:r>
            <a:endParaRPr lang="he-IL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A239BD-5ABB-4047-B872-1D1010635DD5}"/>
              </a:ext>
            </a:extLst>
          </p:cNvPr>
          <p:cNvSpPr txBox="1"/>
          <p:nvPr/>
        </p:nvSpPr>
        <p:spPr>
          <a:xfrm>
            <a:off x="9214537" y="1955512"/>
            <a:ext cx="256712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i="1" dirty="0" err="1"/>
              <a:t>call_result</a:t>
            </a:r>
            <a:r>
              <a:rPr lang="en-US" i="1" dirty="0"/>
              <a:t>(v,0), !</a:t>
            </a:r>
            <a:r>
              <a:rPr lang="en-US" i="1" dirty="0" err="1"/>
              <a:t>condition_flow</a:t>
            </a:r>
            <a:r>
              <a:rPr lang="en-US" i="1" dirty="0"/>
              <a:t>(v,0)</a:t>
            </a:r>
            <a:endParaRPr lang="he-IL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422C6-B470-4A8C-9BBE-E8E32D0E40CA}"/>
              </a:ext>
            </a:extLst>
          </p:cNvPr>
          <p:cNvSpPr txBox="1"/>
          <p:nvPr/>
        </p:nvSpPr>
        <p:spPr>
          <a:xfrm>
            <a:off x="617993" y="3675787"/>
            <a:ext cx="233813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Search for CALL instructions</a:t>
            </a:r>
            <a:endParaRPr lang="he-IL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DB136-65A9-4A0B-95BF-FD94A7F57C46}"/>
              </a:ext>
            </a:extLst>
          </p:cNvPr>
          <p:cNvSpPr txBox="1"/>
          <p:nvPr/>
        </p:nvSpPr>
        <p:spPr>
          <a:xfrm>
            <a:off x="3868990" y="3675787"/>
            <a:ext cx="303195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Record </a:t>
            </a:r>
            <a:r>
              <a:rPr lang="en-US" sz="2800" dirty="0" err="1"/>
              <a:t>call_result</a:t>
            </a:r>
            <a:r>
              <a:rPr lang="en-US" sz="2800" dirty="0"/>
              <a:t>(v, n)</a:t>
            </a:r>
            <a:endParaRPr lang="he-IL" sz="28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0C91D1D-D866-4992-813F-4D92264FD4B2}"/>
              </a:ext>
            </a:extLst>
          </p:cNvPr>
          <p:cNvSpPr/>
          <p:nvPr/>
        </p:nvSpPr>
        <p:spPr>
          <a:xfrm>
            <a:off x="2471731" y="4194726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F2E0671-661E-4207-833C-5B764C3CAEC2}"/>
              </a:ext>
            </a:extLst>
          </p:cNvPr>
          <p:cNvSpPr/>
          <p:nvPr/>
        </p:nvSpPr>
        <p:spPr>
          <a:xfrm rot="1364002">
            <a:off x="7019824" y="4263995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BBD7D-94CC-4FF1-944A-0D0FC95B245E}"/>
              </a:ext>
            </a:extLst>
          </p:cNvPr>
          <p:cNvSpPr txBox="1"/>
          <p:nvPr/>
        </p:nvSpPr>
        <p:spPr>
          <a:xfrm>
            <a:off x="617993" y="5193229"/>
            <a:ext cx="233813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Search for JUMPI instructions</a:t>
            </a:r>
            <a:endParaRPr lang="he-IL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D64C0-C434-498A-8F91-B031A3DC8074}"/>
              </a:ext>
            </a:extLst>
          </p:cNvPr>
          <p:cNvSpPr txBox="1"/>
          <p:nvPr/>
        </p:nvSpPr>
        <p:spPr>
          <a:xfrm>
            <a:off x="3868990" y="5193229"/>
            <a:ext cx="303195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Record </a:t>
            </a:r>
            <a:r>
              <a:rPr lang="en-US" sz="2800" dirty="0" err="1"/>
              <a:t>in_condition</a:t>
            </a:r>
            <a:r>
              <a:rPr lang="en-US" sz="2800" dirty="0"/>
              <a:t>(v) if v was used in JUMPI</a:t>
            </a:r>
            <a:endParaRPr lang="he-IL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4C1E58-F431-4489-A3CD-A688BC3FA3A6}"/>
              </a:ext>
            </a:extLst>
          </p:cNvPr>
          <p:cNvSpPr txBox="1"/>
          <p:nvPr/>
        </p:nvSpPr>
        <p:spPr>
          <a:xfrm>
            <a:off x="8749704" y="4396442"/>
            <a:ext cx="303195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Check if Unhandled Exceptions Query is valid</a:t>
            </a:r>
            <a:endParaRPr lang="he-IL" sz="28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DB37F4C-DBA0-47C7-8256-B0090725712F}"/>
              </a:ext>
            </a:extLst>
          </p:cNvPr>
          <p:cNvSpPr/>
          <p:nvPr/>
        </p:nvSpPr>
        <p:spPr>
          <a:xfrm>
            <a:off x="2471731" y="5712168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ABF4C16-06AD-4192-BE0B-B25679ECC950}"/>
              </a:ext>
            </a:extLst>
          </p:cNvPr>
          <p:cNvSpPr/>
          <p:nvPr/>
        </p:nvSpPr>
        <p:spPr>
          <a:xfrm rot="20451937">
            <a:off x="7019824" y="5781437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406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7" grpId="0" animBg="1"/>
      <p:bldP spid="18" grpId="0"/>
      <p:bldP spid="19" grpId="0"/>
      <p:bldP spid="20" grpId="0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020D1-D7B5-4C29-90FF-E923DC3A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Unhandled Exceptions: The Issues</a:t>
            </a:r>
            <a:endParaRPr lang="he-IL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8581CC1-366E-460B-B4A9-BA51D2A043E9}"/>
              </a:ext>
            </a:extLst>
          </p:cNvPr>
          <p:cNvSpPr/>
          <p:nvPr/>
        </p:nvSpPr>
        <p:spPr>
          <a:xfrm>
            <a:off x="9189129" y="3727982"/>
            <a:ext cx="333413" cy="73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9EE955-F377-4907-82AE-7397D620789F}"/>
              </a:ext>
            </a:extLst>
          </p:cNvPr>
          <p:cNvSpPr/>
          <p:nvPr/>
        </p:nvSpPr>
        <p:spPr>
          <a:xfrm>
            <a:off x="7088080" y="1338239"/>
            <a:ext cx="4690368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Call result is used but the condition is not enough to prevent exploit</a:t>
            </a:r>
          </a:p>
          <a:p>
            <a:pPr algn="ctr"/>
            <a:endParaRPr lang="he-I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A87E5F-350F-42D1-AE74-694A0E465676}"/>
              </a:ext>
            </a:extLst>
          </p:cNvPr>
          <p:cNvSpPr/>
          <p:nvPr/>
        </p:nvSpPr>
        <p:spPr>
          <a:xfrm>
            <a:off x="7088080" y="4560564"/>
            <a:ext cx="4690368" cy="20388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negatives</a:t>
            </a:r>
          </a:p>
          <a:p>
            <a:pPr algn="ctr"/>
            <a:endParaRPr lang="he-IL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BBD1531-AF6A-4F60-A065-65B0491B8494}"/>
              </a:ext>
            </a:extLst>
          </p:cNvPr>
          <p:cNvSpPr/>
          <p:nvPr/>
        </p:nvSpPr>
        <p:spPr>
          <a:xfrm>
            <a:off x="2939249" y="3727982"/>
            <a:ext cx="333413" cy="73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03F35B-1AA9-4CBE-B881-C838B92370D8}"/>
              </a:ext>
            </a:extLst>
          </p:cNvPr>
          <p:cNvSpPr/>
          <p:nvPr/>
        </p:nvSpPr>
        <p:spPr>
          <a:xfrm>
            <a:off x="838200" y="1338239"/>
            <a:ext cx="4690368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All failed calls are recorded</a:t>
            </a:r>
          </a:p>
          <a:p>
            <a:pPr algn="ctr"/>
            <a:endParaRPr lang="he-I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FFB94D-E1F9-41DE-A8AC-6B51CA19E29E}"/>
              </a:ext>
            </a:extLst>
          </p:cNvPr>
          <p:cNvSpPr/>
          <p:nvPr/>
        </p:nvSpPr>
        <p:spPr>
          <a:xfrm>
            <a:off x="838200" y="4560564"/>
            <a:ext cx="4690368" cy="20388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positives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549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34402-CB39-47EA-B0C6-EE958EA9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Locked Ether: The Details</a:t>
            </a:r>
            <a:endParaRPr lang="he-IL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5D9660-33C8-44BB-9308-661A059045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134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916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6E89F-989D-4194-A891-9A5BB4FA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Don’t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Worry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 Cartoon guy is relieved">
            <a:extLst>
              <a:ext uri="{FF2B5EF4-FFF2-40B4-BE49-F238E27FC236}">
                <a16:creationId xmlns:a16="http://schemas.microsoft.com/office/drawing/2014/main" id="{776CCB95-8B8F-4143-9FC8-5B5849ADED9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640080"/>
            <a:ext cx="5550408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73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8C2E-5224-41B5-8D7C-9051DC60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Locked Ether: The Details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A60F9F-640E-4283-9CA7-AFB7B6987C5B}"/>
              </a:ext>
            </a:extLst>
          </p:cNvPr>
          <p:cNvCxnSpPr/>
          <p:nvPr/>
        </p:nvCxnSpPr>
        <p:spPr>
          <a:xfrm flipV="1">
            <a:off x="617993" y="2004631"/>
            <a:ext cx="11268000" cy="19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7ADC60-259A-497A-B73C-2ED367EF3F58}"/>
              </a:ext>
            </a:extLst>
          </p:cNvPr>
          <p:cNvCxnSpPr>
            <a:cxnSpLocks/>
          </p:cNvCxnSpPr>
          <p:nvPr/>
        </p:nvCxnSpPr>
        <p:spPr>
          <a:xfrm>
            <a:off x="6090297" y="1690688"/>
            <a:ext cx="0" cy="233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2D0DEF-F868-41A0-A757-751C1D0A45C5}"/>
              </a:ext>
            </a:extLst>
          </p:cNvPr>
          <p:cNvSpPr txBox="1"/>
          <p:nvPr/>
        </p:nvSpPr>
        <p:spPr>
          <a:xfrm>
            <a:off x="1258666" y="1351871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Facts</a:t>
            </a:r>
            <a:endParaRPr lang="he-IL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A365CA-432F-4193-834E-55A3FD2D623A}"/>
              </a:ext>
            </a:extLst>
          </p:cNvPr>
          <p:cNvSpPr txBox="1"/>
          <p:nvPr/>
        </p:nvSpPr>
        <p:spPr>
          <a:xfrm>
            <a:off x="8427268" y="1404331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Query</a:t>
            </a:r>
            <a:endParaRPr lang="he-IL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529497-9069-489D-858A-82830273CA2B}"/>
              </a:ext>
            </a:extLst>
          </p:cNvPr>
          <p:cNvSpPr txBox="1"/>
          <p:nvPr/>
        </p:nvSpPr>
        <p:spPr>
          <a:xfrm>
            <a:off x="938495" y="2297509"/>
            <a:ext cx="469882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i="1" dirty="0" err="1"/>
              <a:t>call_entry</a:t>
            </a:r>
            <a:r>
              <a:rPr lang="en-US" sz="2000" i="1" dirty="0"/>
              <a:t>(i1, a)</a:t>
            </a:r>
          </a:p>
          <a:p>
            <a:r>
              <a:rPr lang="en-US" sz="2000" i="1" dirty="0"/>
              <a:t>Contract a is called when program counter is i1</a:t>
            </a:r>
          </a:p>
          <a:p>
            <a:r>
              <a:rPr lang="en-US" sz="2000" i="1" dirty="0" err="1"/>
              <a:t>call_exit</a:t>
            </a:r>
            <a:r>
              <a:rPr lang="en-US" sz="2000" i="1" dirty="0"/>
              <a:t>(i2)</a:t>
            </a:r>
          </a:p>
          <a:p>
            <a:r>
              <a:rPr lang="en-US" sz="2000" i="1" dirty="0"/>
              <a:t>Program Counter is i2 when exiting a call to a contract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3AF49-69F6-427B-BFE3-CD42E3C7A5A3}"/>
              </a:ext>
            </a:extLst>
          </p:cNvPr>
          <p:cNvSpPr txBox="1"/>
          <p:nvPr/>
        </p:nvSpPr>
        <p:spPr>
          <a:xfrm>
            <a:off x="7704583" y="2352202"/>
            <a:ext cx="25671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i="1" dirty="0" err="1"/>
              <a:t>call_entry</a:t>
            </a:r>
            <a:r>
              <a:rPr lang="en-US" sz="2000" i="1" dirty="0"/>
              <a:t>(i1, a),</a:t>
            </a:r>
          </a:p>
          <a:p>
            <a:r>
              <a:rPr lang="en-US" sz="2000" i="1" dirty="0" err="1"/>
              <a:t>call_exit</a:t>
            </a:r>
            <a:r>
              <a:rPr lang="en-US" sz="2000" i="1" dirty="0"/>
              <a:t>(i2)</a:t>
            </a:r>
          </a:p>
          <a:p>
            <a:r>
              <a:rPr lang="en-US" sz="2000" i="1" dirty="0"/>
              <a:t>i1 + 1 = i2</a:t>
            </a:r>
            <a:endParaRPr lang="he-IL" sz="2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E5AF8-337A-46A4-A135-2FAA09084AB4}"/>
              </a:ext>
            </a:extLst>
          </p:cNvPr>
          <p:cNvSpPr txBox="1"/>
          <p:nvPr/>
        </p:nvSpPr>
        <p:spPr>
          <a:xfrm>
            <a:off x="569866" y="4641460"/>
            <a:ext cx="233813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Search for DELEGATECALL instructions</a:t>
            </a:r>
            <a:endParaRPr lang="he-IL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994773-611F-4228-8343-800B1455A524}"/>
              </a:ext>
            </a:extLst>
          </p:cNvPr>
          <p:cNvSpPr txBox="1"/>
          <p:nvPr/>
        </p:nvSpPr>
        <p:spPr>
          <a:xfrm>
            <a:off x="4271318" y="4641459"/>
            <a:ext cx="2615446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Record </a:t>
            </a:r>
            <a:r>
              <a:rPr lang="en-US" sz="2800" dirty="0" err="1"/>
              <a:t>call_entry</a:t>
            </a:r>
            <a:r>
              <a:rPr lang="en-US" sz="2800" dirty="0"/>
              <a:t>(i1, a) and </a:t>
            </a:r>
            <a:r>
              <a:rPr lang="en-US" sz="2800" dirty="0" err="1"/>
              <a:t>call_exit</a:t>
            </a:r>
            <a:r>
              <a:rPr lang="en-US" sz="2800" dirty="0"/>
              <a:t>(i2)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27F9C3-DBC8-4213-84B3-D964C340452F}"/>
              </a:ext>
            </a:extLst>
          </p:cNvPr>
          <p:cNvSpPr txBox="1"/>
          <p:nvPr/>
        </p:nvSpPr>
        <p:spPr>
          <a:xfrm>
            <a:off x="8250080" y="4910974"/>
            <a:ext cx="3609473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Check if Locked Ether Query is valid</a:t>
            </a:r>
            <a:endParaRPr lang="he-IL" sz="28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8703487-80F5-474D-BF19-61EDF7B743A7}"/>
              </a:ext>
            </a:extLst>
          </p:cNvPr>
          <p:cNvSpPr/>
          <p:nvPr/>
        </p:nvSpPr>
        <p:spPr>
          <a:xfrm>
            <a:off x="2908002" y="5160398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DF7185-AAAB-4D7A-95CF-B286406E61A7}"/>
              </a:ext>
            </a:extLst>
          </p:cNvPr>
          <p:cNvSpPr/>
          <p:nvPr/>
        </p:nvSpPr>
        <p:spPr>
          <a:xfrm>
            <a:off x="6971697" y="5229668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287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17498-5A6E-4BCF-973C-31D80765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Locked Ether: The Issues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No problem Memes">
            <a:extLst>
              <a:ext uri="{FF2B5EF4-FFF2-40B4-BE49-F238E27FC236}">
                <a16:creationId xmlns:a16="http://schemas.microsoft.com/office/drawing/2014/main" id="{1ED24F62-16A9-4070-A5FE-CA6EFE215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1544" y="327282"/>
            <a:ext cx="4087368" cy="59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But wait there&amp;#39;s more... - MR bean | Meme Generator">
            <a:extLst>
              <a:ext uri="{FF2B5EF4-FFF2-40B4-BE49-F238E27FC236}">
                <a16:creationId xmlns:a16="http://schemas.microsoft.com/office/drawing/2014/main" id="{52A0987C-4F40-432B-AE92-DC360E1E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87" y="320040"/>
            <a:ext cx="3810000" cy="596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34402-CB39-47EA-B0C6-EE958EA9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dirty="0"/>
              <a:t>Transaction Order Dependency: The Details</a:t>
            </a:r>
            <a:endParaRPr lang="he-IL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5D9660-33C8-44BB-9308-661A059045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695448"/>
              </p:ext>
            </p:extLst>
          </p:nvPr>
        </p:nvGraphicFramePr>
        <p:xfrm>
          <a:off x="4648018" y="1322773"/>
          <a:ext cx="6900512" cy="34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926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BC86-CEF8-4316-94AA-D0C07C0F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97" y="8775"/>
            <a:ext cx="10515600" cy="1325563"/>
          </a:xfrm>
        </p:spPr>
        <p:txBody>
          <a:bodyPr/>
          <a:lstStyle/>
          <a:p>
            <a:r>
              <a:rPr lang="en-US" dirty="0"/>
              <a:t>Transaction Order Dependency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A868A8-3CE7-4D32-BA11-681073BCAC16}"/>
              </a:ext>
            </a:extLst>
          </p:cNvPr>
          <p:cNvCxnSpPr/>
          <p:nvPr/>
        </p:nvCxnSpPr>
        <p:spPr>
          <a:xfrm flipV="1">
            <a:off x="617993" y="1605128"/>
            <a:ext cx="11268000" cy="19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AA00C-B57F-4184-812E-94C7445D2FEB}"/>
              </a:ext>
            </a:extLst>
          </p:cNvPr>
          <p:cNvCxnSpPr>
            <a:cxnSpLocks/>
          </p:cNvCxnSpPr>
          <p:nvPr/>
        </p:nvCxnSpPr>
        <p:spPr>
          <a:xfrm>
            <a:off x="6090297" y="1291185"/>
            <a:ext cx="0" cy="2338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45ACD8-CEAF-4529-BF22-0B5D6F2EC9E1}"/>
              </a:ext>
            </a:extLst>
          </p:cNvPr>
          <p:cNvSpPr txBox="1"/>
          <p:nvPr/>
        </p:nvSpPr>
        <p:spPr>
          <a:xfrm>
            <a:off x="1258666" y="952368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Facts</a:t>
            </a:r>
            <a:endParaRPr lang="he-I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38439-50FD-48D6-8D76-C1E7B027C6F7}"/>
              </a:ext>
            </a:extLst>
          </p:cNvPr>
          <p:cNvSpPr txBox="1"/>
          <p:nvPr/>
        </p:nvSpPr>
        <p:spPr>
          <a:xfrm>
            <a:off x="8404531" y="990336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Query</a:t>
            </a:r>
            <a:endParaRPr lang="he-IL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8E862-3AE9-4AB9-83CF-41AB7F2D95AC}"/>
              </a:ext>
            </a:extLst>
          </p:cNvPr>
          <p:cNvSpPr txBox="1"/>
          <p:nvPr/>
        </p:nvSpPr>
        <p:spPr>
          <a:xfrm>
            <a:off x="938495" y="1898006"/>
            <a:ext cx="4698825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i="1" dirty="0" err="1"/>
              <a:t>tx_sload</a:t>
            </a:r>
            <a:r>
              <a:rPr lang="en-US" sz="2000" i="1" dirty="0"/>
              <a:t>(b, </a:t>
            </a:r>
            <a:r>
              <a:rPr lang="en-US" sz="2000" i="1" dirty="0" err="1"/>
              <a:t>i</a:t>
            </a:r>
            <a:r>
              <a:rPr lang="en-US" sz="2000" i="1" dirty="0"/>
              <a:t>, k)</a:t>
            </a:r>
          </a:p>
          <a:p>
            <a:r>
              <a:rPr lang="en-US" sz="2000" i="1" dirty="0"/>
              <a:t>Storage key k is read in transaction </a:t>
            </a:r>
            <a:r>
              <a:rPr lang="en-US" sz="2000" i="1" dirty="0" err="1"/>
              <a:t>i</a:t>
            </a:r>
            <a:r>
              <a:rPr lang="en-US" sz="2000" i="1" dirty="0"/>
              <a:t> of block b</a:t>
            </a:r>
          </a:p>
          <a:p>
            <a:r>
              <a:rPr lang="en-US" sz="2000" i="1" dirty="0" err="1"/>
              <a:t>tx_sstore</a:t>
            </a:r>
            <a:r>
              <a:rPr lang="en-US" sz="2000" i="1" dirty="0"/>
              <a:t>(b, </a:t>
            </a:r>
            <a:r>
              <a:rPr lang="en-US" sz="2000" i="1" dirty="0" err="1"/>
              <a:t>i</a:t>
            </a:r>
            <a:r>
              <a:rPr lang="en-US" sz="2000" i="1" dirty="0"/>
              <a:t>, k)</a:t>
            </a:r>
          </a:p>
          <a:p>
            <a:r>
              <a:rPr lang="en-US" sz="2000" i="1" dirty="0"/>
              <a:t>Storage key k is written in transaction i of block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84451-C492-4BAB-9F2D-C7F76EC779E6}"/>
              </a:ext>
            </a:extLst>
          </p:cNvPr>
          <p:cNvSpPr txBox="1"/>
          <p:nvPr/>
        </p:nvSpPr>
        <p:spPr>
          <a:xfrm>
            <a:off x="7704583" y="1952699"/>
            <a:ext cx="25671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i="1" dirty="0" err="1"/>
              <a:t>tx_sstore</a:t>
            </a:r>
            <a:r>
              <a:rPr lang="en-US" sz="2000" i="1" dirty="0"/>
              <a:t>(b, t1, k),</a:t>
            </a:r>
          </a:p>
          <a:p>
            <a:r>
              <a:rPr lang="en-US" sz="2000" i="1" dirty="0" err="1"/>
              <a:t>tx_sload</a:t>
            </a:r>
            <a:r>
              <a:rPr lang="en-US" sz="2000" i="1" dirty="0"/>
              <a:t>(b, t2, k)</a:t>
            </a:r>
          </a:p>
          <a:p>
            <a:r>
              <a:rPr lang="en-US" sz="2000" i="1" dirty="0"/>
              <a:t>t1 != t2</a:t>
            </a:r>
            <a:endParaRPr lang="he-IL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5B030-2ECC-46F2-9EFB-AE1299F4D5B6}"/>
              </a:ext>
            </a:extLst>
          </p:cNvPr>
          <p:cNvSpPr txBox="1"/>
          <p:nvPr/>
        </p:nvSpPr>
        <p:spPr>
          <a:xfrm>
            <a:off x="722324" y="3836998"/>
            <a:ext cx="233813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Search for SSTORE instructions</a:t>
            </a:r>
            <a:endParaRPr lang="he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7840B-306E-49D5-92F2-19BADB05CFEA}"/>
              </a:ext>
            </a:extLst>
          </p:cNvPr>
          <p:cNvSpPr txBox="1"/>
          <p:nvPr/>
        </p:nvSpPr>
        <p:spPr>
          <a:xfrm>
            <a:off x="3973321" y="3836998"/>
            <a:ext cx="303195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Record </a:t>
            </a:r>
          </a:p>
          <a:p>
            <a:r>
              <a:rPr lang="en-US" sz="2800" dirty="0" err="1"/>
              <a:t>tx_sload</a:t>
            </a:r>
            <a:r>
              <a:rPr lang="en-US" sz="2800" dirty="0"/>
              <a:t>(b, </a:t>
            </a:r>
            <a:r>
              <a:rPr lang="en-US" sz="2800" dirty="0" err="1"/>
              <a:t>i</a:t>
            </a:r>
            <a:r>
              <a:rPr lang="en-US" sz="2800" dirty="0"/>
              <a:t>, k)</a:t>
            </a:r>
            <a:endParaRPr lang="he-IL" sz="28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7F57FC5-4839-4E08-9E46-B41175BC8B24}"/>
              </a:ext>
            </a:extLst>
          </p:cNvPr>
          <p:cNvSpPr/>
          <p:nvPr/>
        </p:nvSpPr>
        <p:spPr>
          <a:xfrm>
            <a:off x="2576062" y="4355937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0C28F0-0BDF-4B95-9420-4043242E47D0}"/>
              </a:ext>
            </a:extLst>
          </p:cNvPr>
          <p:cNvSpPr/>
          <p:nvPr/>
        </p:nvSpPr>
        <p:spPr>
          <a:xfrm rot="1364002">
            <a:off x="7124155" y="4425206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83374-86CF-41AB-AAAF-972A4F205BB9}"/>
              </a:ext>
            </a:extLst>
          </p:cNvPr>
          <p:cNvSpPr txBox="1"/>
          <p:nvPr/>
        </p:nvSpPr>
        <p:spPr>
          <a:xfrm>
            <a:off x="722324" y="5354440"/>
            <a:ext cx="2338137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Search for SLOAD instructions</a:t>
            </a:r>
            <a:endParaRPr lang="he-IL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9381E-2060-4F46-BCE2-0522F4E58D2D}"/>
              </a:ext>
            </a:extLst>
          </p:cNvPr>
          <p:cNvSpPr txBox="1"/>
          <p:nvPr/>
        </p:nvSpPr>
        <p:spPr>
          <a:xfrm>
            <a:off x="3973321" y="5354440"/>
            <a:ext cx="303195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Record </a:t>
            </a:r>
          </a:p>
          <a:p>
            <a:r>
              <a:rPr lang="en-US" sz="2800" dirty="0" err="1"/>
              <a:t>tx_sstore</a:t>
            </a:r>
            <a:r>
              <a:rPr lang="en-US" sz="2800" dirty="0"/>
              <a:t>(b, </a:t>
            </a:r>
            <a:r>
              <a:rPr lang="en-US" sz="2800" dirty="0" err="1"/>
              <a:t>i</a:t>
            </a:r>
            <a:r>
              <a:rPr lang="en-US" sz="2800" dirty="0"/>
              <a:t>, k)</a:t>
            </a:r>
            <a:endParaRPr lang="he-IL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F2E21-17A1-46DC-905A-4EB5305826D9}"/>
              </a:ext>
            </a:extLst>
          </p:cNvPr>
          <p:cNvSpPr txBox="1"/>
          <p:nvPr/>
        </p:nvSpPr>
        <p:spPr>
          <a:xfrm>
            <a:off x="8854035" y="4557653"/>
            <a:ext cx="303195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Check if Transaction Order </a:t>
            </a:r>
            <a:r>
              <a:rPr lang="en-US" sz="2800" dirty="0" err="1"/>
              <a:t>Depedancy</a:t>
            </a:r>
            <a:r>
              <a:rPr lang="en-US" sz="2800" dirty="0"/>
              <a:t> Query is valid</a:t>
            </a:r>
            <a:endParaRPr lang="he-IL" sz="28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76B901D-4C77-464E-A2AA-0CB5687C8B98}"/>
              </a:ext>
            </a:extLst>
          </p:cNvPr>
          <p:cNvSpPr/>
          <p:nvPr/>
        </p:nvSpPr>
        <p:spPr>
          <a:xfrm>
            <a:off x="2576062" y="5873379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A728A0-D0DA-45E5-A44C-68F228039B4D}"/>
              </a:ext>
            </a:extLst>
          </p:cNvPr>
          <p:cNvSpPr/>
          <p:nvPr/>
        </p:nvSpPr>
        <p:spPr>
          <a:xfrm rot="20451937">
            <a:off x="7124155" y="5942648"/>
            <a:ext cx="1278383" cy="227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69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9A77-2835-47C4-955A-B87A0E64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Order Dependency: The Issues</a:t>
            </a:r>
            <a:endParaRPr lang="he-I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71F8AD-0F4D-451D-B7BA-4D5001D93548}"/>
              </a:ext>
            </a:extLst>
          </p:cNvPr>
          <p:cNvSpPr/>
          <p:nvPr/>
        </p:nvSpPr>
        <p:spPr>
          <a:xfrm>
            <a:off x="3244788" y="1441134"/>
            <a:ext cx="5702424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Not enough information on how the storage is handled</a:t>
            </a:r>
          </a:p>
          <a:p>
            <a:pPr algn="ctr"/>
            <a:endParaRPr lang="he-IL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BC086BF-D789-43DE-82F8-C5BF42CA71B7}"/>
              </a:ext>
            </a:extLst>
          </p:cNvPr>
          <p:cNvSpPr/>
          <p:nvPr/>
        </p:nvSpPr>
        <p:spPr>
          <a:xfrm>
            <a:off x="5597370" y="3736011"/>
            <a:ext cx="642165" cy="619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14CDBB-A8E0-4904-A9E2-AF0A68E6F650}"/>
              </a:ext>
            </a:extLst>
          </p:cNvPr>
          <p:cNvSpPr/>
          <p:nvPr/>
        </p:nvSpPr>
        <p:spPr>
          <a:xfrm>
            <a:off x="3244787" y="4355227"/>
            <a:ext cx="5702424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positives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9548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D654-0F69-4D47-801D-0AAF80E8B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Overflow: The Details</a:t>
            </a:r>
            <a:endParaRPr lang="he-IL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950DF2-62CD-451B-ADD0-D27B22AE4E14}"/>
              </a:ext>
            </a:extLst>
          </p:cNvPr>
          <p:cNvCxnSpPr/>
          <p:nvPr/>
        </p:nvCxnSpPr>
        <p:spPr>
          <a:xfrm flipV="1">
            <a:off x="634035" y="2198686"/>
            <a:ext cx="11268000" cy="19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448067-7C8A-4933-BDBB-A19B9A300712}"/>
              </a:ext>
            </a:extLst>
          </p:cNvPr>
          <p:cNvCxnSpPr>
            <a:cxnSpLocks/>
          </p:cNvCxnSpPr>
          <p:nvPr/>
        </p:nvCxnSpPr>
        <p:spPr>
          <a:xfrm>
            <a:off x="3635855" y="1852659"/>
            <a:ext cx="0" cy="42593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147737-D391-48A6-839D-91F1B1E6CB76}"/>
              </a:ext>
            </a:extLst>
          </p:cNvPr>
          <p:cNvSpPr txBox="1"/>
          <p:nvPr/>
        </p:nvSpPr>
        <p:spPr>
          <a:xfrm>
            <a:off x="1274708" y="1545926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Facts</a:t>
            </a:r>
            <a:endParaRPr lang="he-I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6B394-0EC3-4827-9612-751AA9F1F22A}"/>
              </a:ext>
            </a:extLst>
          </p:cNvPr>
          <p:cNvSpPr txBox="1"/>
          <p:nvPr/>
        </p:nvSpPr>
        <p:spPr>
          <a:xfrm>
            <a:off x="9666733" y="1527541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Query</a:t>
            </a:r>
            <a:endParaRPr lang="he-IL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2C448-EEEA-4C64-9C97-40C092D3D3FC}"/>
              </a:ext>
            </a:extLst>
          </p:cNvPr>
          <p:cNvSpPr txBox="1"/>
          <p:nvPr/>
        </p:nvSpPr>
        <p:spPr>
          <a:xfrm>
            <a:off x="954538" y="2491564"/>
            <a:ext cx="2478474" cy="34778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i="1" dirty="0" err="1"/>
              <a:t>actual_result</a:t>
            </a:r>
            <a:r>
              <a:rPr lang="en-US" sz="2000" i="1" dirty="0"/>
              <a:t>(v, r)</a:t>
            </a:r>
          </a:p>
          <a:p>
            <a:r>
              <a:rPr lang="en-US" sz="2000" i="1" dirty="0"/>
              <a:t>v’s actual result is r</a:t>
            </a:r>
          </a:p>
          <a:p>
            <a:endParaRPr lang="en-US" sz="2000" i="1" dirty="0"/>
          </a:p>
          <a:p>
            <a:r>
              <a:rPr lang="en-US" sz="2000" i="1" dirty="0" err="1"/>
              <a:t>expected_result</a:t>
            </a:r>
            <a:r>
              <a:rPr lang="en-US" sz="2000" i="1" dirty="0"/>
              <a:t>(v, r)</a:t>
            </a:r>
          </a:p>
          <a:p>
            <a:r>
              <a:rPr lang="en-US" sz="2000" i="1" dirty="0"/>
              <a:t>v’s expected result is r</a:t>
            </a:r>
          </a:p>
          <a:p>
            <a:endParaRPr lang="en-US" sz="2000" i="1" dirty="0"/>
          </a:p>
          <a:p>
            <a:r>
              <a:rPr lang="en-US" sz="2000" i="1" dirty="0" err="1"/>
              <a:t>is_signed</a:t>
            </a:r>
            <a:r>
              <a:rPr lang="en-US" sz="2000" i="1" dirty="0"/>
              <a:t>(v)</a:t>
            </a:r>
          </a:p>
          <a:p>
            <a:r>
              <a:rPr lang="en-US" sz="2000" i="1" dirty="0"/>
              <a:t>v is signed</a:t>
            </a:r>
          </a:p>
          <a:p>
            <a:endParaRPr lang="en-US" sz="2000" i="1" dirty="0"/>
          </a:p>
          <a:p>
            <a:r>
              <a:rPr lang="en-US" sz="2000" i="1" dirty="0"/>
              <a:t>size(v, n)</a:t>
            </a:r>
          </a:p>
          <a:p>
            <a:r>
              <a:rPr lang="en-US" sz="2000" i="1" dirty="0"/>
              <a:t>v has n bits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A8589A-0738-4EDF-9318-AB1620DEE08C}"/>
              </a:ext>
            </a:extLst>
          </p:cNvPr>
          <p:cNvSpPr txBox="1"/>
          <p:nvPr/>
        </p:nvSpPr>
        <p:spPr>
          <a:xfrm>
            <a:off x="8823518" y="2491564"/>
            <a:ext cx="256712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i="1" dirty="0" err="1"/>
              <a:t>actual_result</a:t>
            </a:r>
            <a:r>
              <a:rPr lang="en-US" sz="2000" i="1" dirty="0"/>
              <a:t>(v, r1),</a:t>
            </a:r>
          </a:p>
          <a:p>
            <a:r>
              <a:rPr lang="en-US" sz="2000" i="1" dirty="0" err="1"/>
              <a:t>expected_result</a:t>
            </a:r>
            <a:r>
              <a:rPr lang="en-US" sz="2000" i="1" dirty="0"/>
              <a:t>(v, r2)</a:t>
            </a:r>
          </a:p>
          <a:p>
            <a:r>
              <a:rPr lang="en-US" sz="2000" i="1" dirty="0"/>
              <a:t>r1 != r2</a:t>
            </a:r>
            <a:endParaRPr lang="he-IL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65CA8-714D-4CDC-B39A-FE3D17D39084}"/>
              </a:ext>
            </a:extLst>
          </p:cNvPr>
          <p:cNvSpPr txBox="1"/>
          <p:nvPr/>
        </p:nvSpPr>
        <p:spPr>
          <a:xfrm>
            <a:off x="5402796" y="1527541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Rules</a:t>
            </a:r>
            <a:endParaRPr lang="he-IL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85774B-C767-4A0A-9413-1AC802B7B7CA}"/>
              </a:ext>
            </a:extLst>
          </p:cNvPr>
          <p:cNvCxnSpPr>
            <a:cxnSpLocks/>
          </p:cNvCxnSpPr>
          <p:nvPr/>
        </p:nvCxnSpPr>
        <p:spPr>
          <a:xfrm>
            <a:off x="8312128" y="1850706"/>
            <a:ext cx="0" cy="42613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B922F7-5BFF-40D0-8ED3-38B399B2DC43}"/>
              </a:ext>
            </a:extLst>
          </p:cNvPr>
          <p:cNvSpPr txBox="1"/>
          <p:nvPr/>
        </p:nvSpPr>
        <p:spPr>
          <a:xfrm>
            <a:off x="3770052" y="2519899"/>
            <a:ext cx="4542076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err="1"/>
              <a:t>inferred_size</a:t>
            </a:r>
            <a:r>
              <a:rPr lang="en-US" sz="2000" dirty="0"/>
              <a:t>(v, n): size(v, n)</a:t>
            </a:r>
          </a:p>
          <a:p>
            <a:endParaRPr lang="en-US" sz="2000" dirty="0"/>
          </a:p>
          <a:p>
            <a:r>
              <a:rPr lang="en-US" sz="2000" dirty="0" err="1"/>
              <a:t>inferred_size</a:t>
            </a:r>
            <a:r>
              <a:rPr lang="en-US" sz="2000" dirty="0"/>
              <a:t>(v, n): depends(v,v2), size(v2,n)</a:t>
            </a:r>
          </a:p>
          <a:p>
            <a:endParaRPr lang="en-US" sz="2000" dirty="0"/>
          </a:p>
          <a:p>
            <a:r>
              <a:rPr lang="en-US" sz="2000" dirty="0" err="1"/>
              <a:t>inferred_signed</a:t>
            </a:r>
            <a:r>
              <a:rPr lang="en-US" sz="2000" dirty="0"/>
              <a:t>(v): </a:t>
            </a:r>
            <a:r>
              <a:rPr lang="en-US" sz="2000" dirty="0" err="1"/>
              <a:t>is_signed</a:t>
            </a:r>
            <a:r>
              <a:rPr lang="en-US" sz="2000" dirty="0"/>
              <a:t>(v)</a:t>
            </a:r>
          </a:p>
          <a:p>
            <a:endParaRPr lang="en-US" sz="2000" dirty="0"/>
          </a:p>
          <a:p>
            <a:r>
              <a:rPr lang="en-US" sz="2000" dirty="0" err="1"/>
              <a:t>Inferred_signed</a:t>
            </a:r>
            <a:r>
              <a:rPr lang="en-US" sz="2000" dirty="0"/>
              <a:t>(v): depends(v,v2), </a:t>
            </a:r>
            <a:r>
              <a:rPr lang="en-US" sz="2000" dirty="0" err="1"/>
              <a:t>is_signed</a:t>
            </a:r>
            <a:r>
              <a:rPr lang="en-US" sz="2000" dirty="0"/>
              <a:t>(v2)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93309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F4B0-3B5D-450D-BDB5-47C4EAE0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Overflow: Simplified</a:t>
            </a:r>
            <a:endParaRPr lang="he-IL" dirty="0"/>
          </a:p>
        </p:txBody>
      </p:sp>
      <p:pic>
        <p:nvPicPr>
          <p:cNvPr id="6" name="Graphic 5" descr="Run with solid fill">
            <a:extLst>
              <a:ext uri="{FF2B5EF4-FFF2-40B4-BE49-F238E27FC236}">
                <a16:creationId xmlns:a16="http://schemas.microsoft.com/office/drawing/2014/main" id="{C3FF1D0B-9A37-47CB-AF48-5B99AA22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524" y="1566165"/>
            <a:ext cx="914400" cy="914400"/>
          </a:xfrm>
          <a:prstGeom prst="rect">
            <a:avLst/>
          </a:prstGeom>
        </p:spPr>
      </p:pic>
      <p:pic>
        <p:nvPicPr>
          <p:cNvPr id="9" name="Graphic 8" descr="Run with solid fill">
            <a:extLst>
              <a:ext uri="{FF2B5EF4-FFF2-40B4-BE49-F238E27FC236}">
                <a16:creationId xmlns:a16="http://schemas.microsoft.com/office/drawing/2014/main" id="{3A300982-4935-495A-A6F9-48B832234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524" y="351094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86AF7-76CC-4C45-AAB7-C2CAC6E5F08F}"/>
              </a:ext>
            </a:extLst>
          </p:cNvPr>
          <p:cNvSpPr txBox="1"/>
          <p:nvPr/>
        </p:nvSpPr>
        <p:spPr>
          <a:xfrm>
            <a:off x="775093" y="2596350"/>
            <a:ext cx="220166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First Run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B8E38-1443-455A-98B2-E68AD179384A}"/>
              </a:ext>
            </a:extLst>
          </p:cNvPr>
          <p:cNvSpPr txBox="1"/>
          <p:nvPr/>
        </p:nvSpPr>
        <p:spPr>
          <a:xfrm>
            <a:off x="775093" y="4545592"/>
            <a:ext cx="220166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Second Run</a:t>
            </a:r>
            <a:endParaRPr lang="he-IL" sz="2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C2B8A6-62FC-4990-A5C1-AB8392E13339}"/>
              </a:ext>
            </a:extLst>
          </p:cNvPr>
          <p:cNvCxnSpPr>
            <a:cxnSpLocks/>
          </p:cNvCxnSpPr>
          <p:nvPr/>
        </p:nvCxnSpPr>
        <p:spPr>
          <a:xfrm>
            <a:off x="2547891" y="1358283"/>
            <a:ext cx="0" cy="53088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E36C31-829C-45CF-B79A-D1B247ACC2A5}"/>
              </a:ext>
            </a:extLst>
          </p:cNvPr>
          <p:cNvCxnSpPr>
            <a:cxnSpLocks/>
          </p:cNvCxnSpPr>
          <p:nvPr/>
        </p:nvCxnSpPr>
        <p:spPr>
          <a:xfrm>
            <a:off x="614039" y="3350893"/>
            <a:ext cx="115394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F9FF35-FFFA-4F4A-B013-2A983276CB17}"/>
              </a:ext>
            </a:extLst>
          </p:cNvPr>
          <p:cNvSpPr txBox="1"/>
          <p:nvPr/>
        </p:nvSpPr>
        <p:spPr>
          <a:xfrm>
            <a:off x="3100079" y="1815091"/>
            <a:ext cx="477413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Extract the size and value of the integer</a:t>
            </a:r>
            <a:endParaRPr lang="he-IL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F760B-5EDF-4544-84F5-3CEE5ECD2B0A}"/>
              </a:ext>
            </a:extLst>
          </p:cNvPr>
          <p:cNvSpPr txBox="1"/>
          <p:nvPr/>
        </p:nvSpPr>
        <p:spPr>
          <a:xfrm>
            <a:off x="3147418" y="3575732"/>
            <a:ext cx="625768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Use the extracted data to compute the expected value for all arithmetic operations</a:t>
            </a:r>
            <a:endParaRPr lang="he-IL" sz="32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A3BFE9-AAD7-4FE9-9279-C0957F019358}"/>
              </a:ext>
            </a:extLst>
          </p:cNvPr>
          <p:cNvCxnSpPr>
            <a:cxnSpLocks/>
          </p:cNvCxnSpPr>
          <p:nvPr/>
        </p:nvCxnSpPr>
        <p:spPr>
          <a:xfrm>
            <a:off x="614039" y="5145392"/>
            <a:ext cx="115394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Race Flag with solid fill">
            <a:extLst>
              <a:ext uri="{FF2B5EF4-FFF2-40B4-BE49-F238E27FC236}">
                <a16:creationId xmlns:a16="http://schemas.microsoft.com/office/drawing/2014/main" id="{95E88A3A-C884-46D5-A382-A099E09E7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687" y="5330900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DE147AC-604E-415D-AB1B-70E2C087C45F}"/>
              </a:ext>
            </a:extLst>
          </p:cNvPr>
          <p:cNvSpPr txBox="1"/>
          <p:nvPr/>
        </p:nvSpPr>
        <p:spPr>
          <a:xfrm>
            <a:off x="3140768" y="5163146"/>
            <a:ext cx="588782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Compare between expected and actual result</a:t>
            </a:r>
            <a:endParaRPr lang="he-IL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346C29-6FDE-4DF5-95AD-7DB3A935CC8A}"/>
              </a:ext>
            </a:extLst>
          </p:cNvPr>
          <p:cNvSpPr txBox="1"/>
          <p:nvPr/>
        </p:nvSpPr>
        <p:spPr>
          <a:xfrm>
            <a:off x="961524" y="6115252"/>
            <a:ext cx="108899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Finish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807099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3DC3-CF27-476A-9057-A434ABCF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Overflow: The Issues</a:t>
            </a:r>
            <a:endParaRPr lang="he-I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4DBCED-EF04-462C-9307-2DE1A4FC0C82}"/>
              </a:ext>
            </a:extLst>
          </p:cNvPr>
          <p:cNvSpPr/>
          <p:nvPr/>
        </p:nvSpPr>
        <p:spPr>
          <a:xfrm>
            <a:off x="3492624" y="1512155"/>
            <a:ext cx="5702424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Dependency on heuristic</a:t>
            </a:r>
          </a:p>
          <a:p>
            <a:pPr algn="ctr"/>
            <a:endParaRPr lang="he-IL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C6EE303-E590-4A68-A99E-148FFED600A7}"/>
              </a:ext>
            </a:extLst>
          </p:cNvPr>
          <p:cNvSpPr/>
          <p:nvPr/>
        </p:nvSpPr>
        <p:spPr>
          <a:xfrm>
            <a:off x="5845206" y="3807032"/>
            <a:ext cx="642165" cy="6192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B4A2494-E029-4D8E-BDA3-33A469ED274F}"/>
              </a:ext>
            </a:extLst>
          </p:cNvPr>
          <p:cNvSpPr/>
          <p:nvPr/>
        </p:nvSpPr>
        <p:spPr>
          <a:xfrm>
            <a:off x="3492623" y="4426248"/>
            <a:ext cx="5702424" cy="229487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positives and false negatives</a:t>
            </a:r>
          </a:p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23111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0A8A7-9774-4BEA-904C-E9C230849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Unrestricted Action: The Details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elephone with solid fill">
            <a:extLst>
              <a:ext uri="{FF2B5EF4-FFF2-40B4-BE49-F238E27FC236}">
                <a16:creationId xmlns:a16="http://schemas.microsoft.com/office/drawing/2014/main" id="{34EE829B-093D-4620-9355-623196E7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679" y="2619784"/>
            <a:ext cx="3600041" cy="3600041"/>
          </a:xfrm>
          <a:prstGeom prst="rect">
            <a:avLst/>
          </a:prstGeom>
        </p:spPr>
      </p:pic>
      <p:pic>
        <p:nvPicPr>
          <p:cNvPr id="7" name="Graphic 6" descr="Pencil with solid fill">
            <a:extLst>
              <a:ext uri="{FF2B5EF4-FFF2-40B4-BE49-F238E27FC236}">
                <a16:creationId xmlns:a16="http://schemas.microsoft.com/office/drawing/2014/main" id="{10E7D7D0-27C2-4618-9BC6-11BB2BFA5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1282" y="2668427"/>
            <a:ext cx="3057690" cy="3057690"/>
          </a:xfrm>
          <a:prstGeom prst="rect">
            <a:avLst/>
          </a:prstGeom>
        </p:spPr>
      </p:pic>
      <p:pic>
        <p:nvPicPr>
          <p:cNvPr id="9218" name="Picture 2" descr="Blocking SQL Injection and Code Injection Attacks Using Apache .htaccess">
            <a:extLst>
              <a:ext uri="{FF2B5EF4-FFF2-40B4-BE49-F238E27FC236}">
                <a16:creationId xmlns:a16="http://schemas.microsoft.com/office/drawing/2014/main" id="{EB9EC989-5637-4593-A300-C67FA463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1208" y="3362816"/>
            <a:ext cx="3758184" cy="211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9EF32-3178-4D27-8BAD-37A5AC4DB94F}"/>
              </a:ext>
            </a:extLst>
          </p:cNvPr>
          <p:cNvSpPr txBox="1"/>
          <p:nvPr/>
        </p:nvSpPr>
        <p:spPr>
          <a:xfrm>
            <a:off x="1017602" y="5726117"/>
            <a:ext cx="25334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Unrestricted Calls</a:t>
            </a:r>
            <a:endParaRPr lang="he-IL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B1615F-E262-4E80-92B8-BE032BF8D9F4}"/>
              </a:ext>
            </a:extLst>
          </p:cNvPr>
          <p:cNvSpPr txBox="1"/>
          <p:nvPr/>
        </p:nvSpPr>
        <p:spPr>
          <a:xfrm>
            <a:off x="4196991" y="5717259"/>
            <a:ext cx="273617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Unrestricted Writes</a:t>
            </a:r>
            <a:endParaRPr lang="he-IL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B7143-7BAE-4D9A-942D-5478A7DF9CFD}"/>
              </a:ext>
            </a:extLst>
          </p:cNvPr>
          <p:cNvSpPr txBox="1"/>
          <p:nvPr/>
        </p:nvSpPr>
        <p:spPr>
          <a:xfrm>
            <a:off x="8799576" y="5758160"/>
            <a:ext cx="253346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Code Injection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02120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0DE1-D54D-4756-B061-63129F037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Unrestricted Action: The Details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7FBEB-BF6C-4FFD-941C-3B66E30B49D1}"/>
              </a:ext>
            </a:extLst>
          </p:cNvPr>
          <p:cNvSpPr txBox="1"/>
          <p:nvPr/>
        </p:nvSpPr>
        <p:spPr>
          <a:xfrm>
            <a:off x="0" y="2044127"/>
            <a:ext cx="4387724" cy="37240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 err="1"/>
              <a:t>restricted_inst</a:t>
            </a:r>
            <a:r>
              <a:rPr lang="en-US" sz="2400" i="1" dirty="0"/>
              <a:t>(v)</a:t>
            </a:r>
          </a:p>
          <a:p>
            <a:r>
              <a:rPr lang="en-US" sz="2400" i="1" dirty="0"/>
              <a:t>v is used by a restricted </a:t>
            </a:r>
          </a:p>
          <a:p>
            <a:r>
              <a:rPr lang="en-US" sz="2400" i="1" dirty="0"/>
              <a:t>instruction</a:t>
            </a:r>
          </a:p>
          <a:p>
            <a:endParaRPr lang="en-US" sz="2400" i="1" dirty="0"/>
          </a:p>
          <a:p>
            <a:r>
              <a:rPr lang="en-US" sz="2400" i="1" dirty="0" err="1"/>
              <a:t>selfdestruct</a:t>
            </a:r>
            <a:r>
              <a:rPr lang="en-US" sz="2400" i="1" dirty="0"/>
              <a:t>(v)</a:t>
            </a:r>
          </a:p>
          <a:p>
            <a:r>
              <a:rPr lang="en-US" sz="2400" i="1" dirty="0"/>
              <a:t>v is used in SELFDESTRUCT</a:t>
            </a:r>
          </a:p>
          <a:p>
            <a:endParaRPr lang="en-US" sz="2400" i="1" dirty="0"/>
          </a:p>
          <a:p>
            <a:r>
              <a:rPr lang="en-US" sz="2400" i="1" dirty="0" err="1"/>
              <a:t>load_data</a:t>
            </a:r>
            <a:r>
              <a:rPr lang="en-US" sz="2400" i="1" dirty="0"/>
              <a:t>(v)</a:t>
            </a:r>
          </a:p>
          <a:p>
            <a:r>
              <a:rPr lang="en-US" sz="2400" i="1" dirty="0"/>
              <a:t>v contains transaction call data</a:t>
            </a:r>
          </a:p>
          <a:p>
            <a:endParaRPr lang="en-US" sz="20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84722-B690-490D-A84A-4DDE86461335}"/>
              </a:ext>
            </a:extLst>
          </p:cNvPr>
          <p:cNvCxnSpPr/>
          <p:nvPr/>
        </p:nvCxnSpPr>
        <p:spPr>
          <a:xfrm flipV="1">
            <a:off x="461639" y="1989995"/>
            <a:ext cx="11268000" cy="190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C1963D-49CD-4DDA-B093-741B426467BE}"/>
              </a:ext>
            </a:extLst>
          </p:cNvPr>
          <p:cNvCxnSpPr>
            <a:cxnSpLocks/>
          </p:cNvCxnSpPr>
          <p:nvPr/>
        </p:nvCxnSpPr>
        <p:spPr>
          <a:xfrm>
            <a:off x="4442027" y="1575535"/>
            <a:ext cx="0" cy="5162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B6E642-7B38-41D3-8F17-258B86AC138F}"/>
              </a:ext>
            </a:extLst>
          </p:cNvPr>
          <p:cNvSpPr txBox="1"/>
          <p:nvPr/>
        </p:nvSpPr>
        <p:spPr>
          <a:xfrm>
            <a:off x="1102312" y="1337235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Facts</a:t>
            </a:r>
            <a:endParaRPr lang="he-IL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4A40D-D3A3-452D-9FDD-B98CCBD591AC}"/>
              </a:ext>
            </a:extLst>
          </p:cNvPr>
          <p:cNvSpPr txBox="1"/>
          <p:nvPr/>
        </p:nvSpPr>
        <p:spPr>
          <a:xfrm>
            <a:off x="5066504" y="1308598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Rules</a:t>
            </a:r>
            <a:endParaRPr lang="he-IL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42F81-53AD-4B17-8951-C6564CB28D18}"/>
              </a:ext>
            </a:extLst>
          </p:cNvPr>
          <p:cNvSpPr txBox="1"/>
          <p:nvPr/>
        </p:nvSpPr>
        <p:spPr>
          <a:xfrm>
            <a:off x="9329693" y="1308598"/>
            <a:ext cx="20241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Query</a:t>
            </a:r>
            <a:endParaRPr lang="he-IL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A8DC7-51E2-45C2-886B-CEE422493A71}"/>
              </a:ext>
            </a:extLst>
          </p:cNvPr>
          <p:cNvSpPr txBox="1"/>
          <p:nvPr/>
        </p:nvSpPr>
        <p:spPr>
          <a:xfrm>
            <a:off x="4588040" y="2089251"/>
            <a:ext cx="4263439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 err="1"/>
              <a:t>depends_data</a:t>
            </a:r>
            <a:r>
              <a:rPr lang="en-US" sz="2400" i="1" dirty="0"/>
              <a:t>(v): </a:t>
            </a:r>
            <a:r>
              <a:rPr lang="en-US" sz="2400" i="1" dirty="0" err="1"/>
              <a:t>load_data</a:t>
            </a:r>
            <a:r>
              <a:rPr lang="en-US" sz="2400" i="1" dirty="0"/>
              <a:t>(v2,_), depends(v,v2)</a:t>
            </a:r>
          </a:p>
          <a:p>
            <a:endParaRPr lang="en-US" sz="2400" i="1" dirty="0"/>
          </a:p>
          <a:p>
            <a:r>
              <a:rPr lang="en-US" sz="2400" i="1" dirty="0" err="1"/>
              <a:t>depends_caller</a:t>
            </a:r>
            <a:r>
              <a:rPr lang="en-US" sz="2400" i="1" dirty="0"/>
              <a:t>(v): caller(v2,_), depends(v, v2)</a:t>
            </a:r>
          </a:p>
          <a:p>
            <a:endParaRPr lang="en-US" sz="2400" i="1" dirty="0"/>
          </a:p>
          <a:p>
            <a:r>
              <a:rPr lang="en-US" sz="2400" i="1" dirty="0" err="1"/>
              <a:t>caller_checked</a:t>
            </a:r>
            <a:r>
              <a:rPr lang="en-US" sz="2400" i="1" dirty="0"/>
              <a:t>(v2,_): caller(v2,_), </a:t>
            </a:r>
            <a:r>
              <a:rPr lang="en-US" sz="2400" i="1" dirty="0" err="1"/>
              <a:t>condition_flow</a:t>
            </a:r>
            <a:r>
              <a:rPr lang="en-US" sz="2400" i="1" dirty="0"/>
              <a:t>(v2,v3), v3 &lt; v</a:t>
            </a:r>
          </a:p>
          <a:p>
            <a:endParaRPr lang="he-IL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BA341-45E6-4C44-B2FE-32437843F4EF}"/>
              </a:ext>
            </a:extLst>
          </p:cNvPr>
          <p:cNvSpPr txBox="1"/>
          <p:nvPr/>
        </p:nvSpPr>
        <p:spPr>
          <a:xfrm>
            <a:off x="9058183" y="2090172"/>
            <a:ext cx="2567125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i="1" dirty="0" err="1"/>
              <a:t>restricted_inst</a:t>
            </a:r>
            <a:r>
              <a:rPr lang="en-US" sz="2400" i="1" dirty="0"/>
              <a:t>(v), </a:t>
            </a:r>
            <a:r>
              <a:rPr lang="en-US" sz="2400" i="1" dirty="0" err="1"/>
              <a:t>depends_data</a:t>
            </a:r>
            <a:r>
              <a:rPr lang="en-US" sz="2400" i="1" dirty="0"/>
              <a:t>(v), !</a:t>
            </a:r>
            <a:r>
              <a:rPr lang="en-US" sz="2400" i="1" dirty="0" err="1"/>
              <a:t>depends_caller</a:t>
            </a:r>
            <a:r>
              <a:rPr lang="en-US" sz="2400" i="1" dirty="0"/>
              <a:t>(v), !</a:t>
            </a:r>
            <a:r>
              <a:rPr lang="en-US" sz="2400" i="1" dirty="0" err="1"/>
              <a:t>caller_checked</a:t>
            </a:r>
            <a:r>
              <a:rPr lang="en-US" sz="2400" i="1" dirty="0"/>
              <a:t>(v)</a:t>
            </a:r>
          </a:p>
          <a:p>
            <a:r>
              <a:rPr lang="en-US" sz="2400" i="1" dirty="0"/>
              <a:t>OR</a:t>
            </a:r>
          </a:p>
          <a:p>
            <a:r>
              <a:rPr lang="en-US" sz="2400" i="1" dirty="0" err="1"/>
              <a:t>selfdestruct</a:t>
            </a:r>
            <a:r>
              <a:rPr lang="en-US" sz="2400" i="1" dirty="0"/>
              <a:t>(v),</a:t>
            </a:r>
          </a:p>
          <a:p>
            <a:r>
              <a:rPr lang="en-US" sz="2400" i="1" dirty="0"/>
              <a:t>!</a:t>
            </a:r>
            <a:r>
              <a:rPr lang="en-US" sz="2400" i="1" dirty="0" err="1"/>
              <a:t>caller_checked</a:t>
            </a:r>
            <a:r>
              <a:rPr lang="en-US" sz="2400" i="1" dirty="0"/>
              <a:t>(v)</a:t>
            </a:r>
            <a:endParaRPr lang="he-IL" sz="24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F6963D-3921-4B19-B4CA-FC94AAF65488}"/>
              </a:ext>
            </a:extLst>
          </p:cNvPr>
          <p:cNvCxnSpPr>
            <a:cxnSpLocks/>
          </p:cNvCxnSpPr>
          <p:nvPr/>
        </p:nvCxnSpPr>
        <p:spPr>
          <a:xfrm>
            <a:off x="8857866" y="1575535"/>
            <a:ext cx="0" cy="51621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78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413F6-B581-4999-8890-008ED954D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Ethereum?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Ethereum - Wikipedia">
            <a:extLst>
              <a:ext uri="{FF2B5EF4-FFF2-40B4-BE49-F238E27FC236}">
                <a16:creationId xmlns:a16="http://schemas.microsoft.com/office/drawing/2014/main" id="{B7B58EB8-9B9C-4390-84ED-49B196EE80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0099" y="625683"/>
            <a:ext cx="5455380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9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6840-1532-4F3A-8AAC-30D5CFF2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Unrestricted Action: Simplified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64DE8-6C8C-49EE-8B6C-9B8122F9CE25}"/>
              </a:ext>
            </a:extLst>
          </p:cNvPr>
          <p:cNvSpPr txBox="1"/>
          <p:nvPr/>
        </p:nvSpPr>
        <p:spPr>
          <a:xfrm>
            <a:off x="4702871" y="4788449"/>
            <a:ext cx="214839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Search for JUMPI instructions</a:t>
            </a:r>
            <a:endParaRPr lang="he-I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71B4A-6A66-4978-817C-29569CE05E82}"/>
              </a:ext>
            </a:extLst>
          </p:cNvPr>
          <p:cNvSpPr txBox="1"/>
          <p:nvPr/>
        </p:nvSpPr>
        <p:spPr>
          <a:xfrm>
            <a:off x="7968743" y="2179229"/>
            <a:ext cx="2610406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Who is calling </a:t>
            </a:r>
            <a:r>
              <a:rPr lang="en-US" sz="2400" dirty="0" err="1"/>
              <a:t>selfdestruct</a:t>
            </a:r>
            <a:r>
              <a:rPr lang="en-US" sz="2400" dirty="0"/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he been checked?</a:t>
            </a:r>
            <a:endParaRPr lang="he-I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EAAAF-D89D-48F7-84A8-01F6A5841497}"/>
              </a:ext>
            </a:extLst>
          </p:cNvPr>
          <p:cNvSpPr txBox="1"/>
          <p:nvPr/>
        </p:nvSpPr>
        <p:spPr>
          <a:xfrm>
            <a:off x="946696" y="2179229"/>
            <a:ext cx="214839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Unrestricted Calls: SELFDESTRUCT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184A9-7761-4D2F-A659-F98DED72CF32}"/>
              </a:ext>
            </a:extLst>
          </p:cNvPr>
          <p:cNvSpPr txBox="1"/>
          <p:nvPr/>
        </p:nvSpPr>
        <p:spPr>
          <a:xfrm>
            <a:off x="838200" y="4547071"/>
            <a:ext cx="347254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Code Injection: DELEGATECALL</a:t>
            </a:r>
          </a:p>
          <a:p>
            <a:r>
              <a:rPr lang="en-US" sz="2400" dirty="0"/>
              <a:t>/</a:t>
            </a:r>
          </a:p>
          <a:p>
            <a:r>
              <a:rPr lang="en-US" sz="2400" dirty="0"/>
              <a:t>Unrestricted Writes: SSTORE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E1B66-478E-4773-A38E-D9E217E581FA}"/>
              </a:ext>
            </a:extLst>
          </p:cNvPr>
          <p:cNvSpPr txBox="1"/>
          <p:nvPr/>
        </p:nvSpPr>
        <p:spPr>
          <a:xfrm>
            <a:off x="7952108" y="4549676"/>
            <a:ext cx="423989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Who carried out the restricted instruction?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Has he been checked?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was the data that was sent and has it been manipulated?</a:t>
            </a:r>
            <a:endParaRPr lang="he-IL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C3628A-0F2F-48E6-A77D-9DE0DDBDFC2D}"/>
              </a:ext>
            </a:extLst>
          </p:cNvPr>
          <p:cNvSpPr/>
          <p:nvPr/>
        </p:nvSpPr>
        <p:spPr>
          <a:xfrm>
            <a:off x="3427036" y="2641723"/>
            <a:ext cx="1212542" cy="275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A48B130-9ABA-4834-83BB-B2C6750E7187}"/>
              </a:ext>
            </a:extLst>
          </p:cNvPr>
          <p:cNvSpPr/>
          <p:nvPr/>
        </p:nvSpPr>
        <p:spPr>
          <a:xfrm>
            <a:off x="6617216" y="2641723"/>
            <a:ext cx="1212542" cy="275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3EFD8-1094-4F4B-817F-2EDD3786FA24}"/>
              </a:ext>
            </a:extLst>
          </p:cNvPr>
          <p:cNvSpPr txBox="1"/>
          <p:nvPr/>
        </p:nvSpPr>
        <p:spPr>
          <a:xfrm>
            <a:off x="4896817" y="2160765"/>
            <a:ext cx="214839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Search for JUMPI instructions</a:t>
            </a:r>
            <a:endParaRPr lang="he-IL" sz="24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5EF23D-DA6F-40DA-9A74-3DCC0A87CD8A}"/>
              </a:ext>
            </a:extLst>
          </p:cNvPr>
          <p:cNvSpPr/>
          <p:nvPr/>
        </p:nvSpPr>
        <p:spPr>
          <a:xfrm>
            <a:off x="6594282" y="5241229"/>
            <a:ext cx="1212542" cy="275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E040B6-E583-4320-BCDE-2EC7570F2ED1}"/>
              </a:ext>
            </a:extLst>
          </p:cNvPr>
          <p:cNvSpPr/>
          <p:nvPr/>
        </p:nvSpPr>
        <p:spPr>
          <a:xfrm>
            <a:off x="3401869" y="5250944"/>
            <a:ext cx="1212542" cy="2753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6033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DAEB-0213-402B-B129-4F667158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Unrestricted Action: The Issues</a:t>
            </a:r>
            <a:endParaRPr lang="he-IL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C13FBCD-5D9B-4561-8B30-7431F36B2F84}"/>
              </a:ext>
            </a:extLst>
          </p:cNvPr>
          <p:cNvSpPr/>
          <p:nvPr/>
        </p:nvSpPr>
        <p:spPr>
          <a:xfrm>
            <a:off x="2939249" y="3621450"/>
            <a:ext cx="333413" cy="73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0B14FC-0031-4A65-9080-208F5B736F7C}"/>
              </a:ext>
            </a:extLst>
          </p:cNvPr>
          <p:cNvSpPr/>
          <p:nvPr/>
        </p:nvSpPr>
        <p:spPr>
          <a:xfrm>
            <a:off x="6642717" y="1487742"/>
            <a:ext cx="4690368" cy="20388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Condition is written incorrectly</a:t>
            </a:r>
          </a:p>
          <a:p>
            <a:pPr algn="ctr"/>
            <a:endParaRPr lang="he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EEBA7D-710B-4566-9923-CCAFB516CCFA}"/>
              </a:ext>
            </a:extLst>
          </p:cNvPr>
          <p:cNvSpPr/>
          <p:nvPr/>
        </p:nvSpPr>
        <p:spPr>
          <a:xfrm>
            <a:off x="838200" y="1487741"/>
            <a:ext cx="4690368" cy="20388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Writing to Storage is not always restricted</a:t>
            </a:r>
          </a:p>
          <a:p>
            <a:pPr algn="ctr"/>
            <a:endParaRPr lang="he-I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2677AD-3DA7-4765-9151-B30514CCE5CD}"/>
              </a:ext>
            </a:extLst>
          </p:cNvPr>
          <p:cNvSpPr/>
          <p:nvPr/>
        </p:nvSpPr>
        <p:spPr>
          <a:xfrm>
            <a:off x="838200" y="4454032"/>
            <a:ext cx="4690368" cy="20388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positives</a:t>
            </a:r>
          </a:p>
          <a:p>
            <a:pPr algn="ctr"/>
            <a:endParaRPr lang="he-I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5F6E9C-900A-47A4-ACB7-1ADD91C63B8B}"/>
              </a:ext>
            </a:extLst>
          </p:cNvPr>
          <p:cNvSpPr/>
          <p:nvPr/>
        </p:nvSpPr>
        <p:spPr>
          <a:xfrm>
            <a:off x="6642717" y="4454032"/>
            <a:ext cx="4690368" cy="20388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/>
              <a:t>Can lead to false negatives</a:t>
            </a:r>
          </a:p>
          <a:p>
            <a:pPr algn="ctr"/>
            <a:endParaRPr lang="he-IL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0FF5286-574E-4A73-A1E3-B8B94F8E1EA1}"/>
              </a:ext>
            </a:extLst>
          </p:cNvPr>
          <p:cNvSpPr/>
          <p:nvPr/>
        </p:nvSpPr>
        <p:spPr>
          <a:xfrm>
            <a:off x="8821194" y="3621450"/>
            <a:ext cx="333413" cy="737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9064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CBSE Class 12 Results To Be Announced At 2 PM Today">
            <a:extLst>
              <a:ext uri="{FF2B5EF4-FFF2-40B4-BE49-F238E27FC236}">
                <a16:creationId xmlns:a16="http://schemas.microsoft.com/office/drawing/2014/main" id="{544C7F4F-84B9-43A5-A92C-EA6C36EE5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4" b="903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60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387A3-0712-417D-9D95-47960ADE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1B892-A794-407D-8551-70899118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0" y="1928809"/>
            <a:ext cx="5353168" cy="4485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869CD-E413-4168-8064-0058C460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18" y="1998298"/>
            <a:ext cx="3209849" cy="4346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EDD8BE-1032-4933-B13D-A2F097AA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267" y="1985663"/>
            <a:ext cx="2738115" cy="43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2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DE8F5-5499-4990-BB13-D10C8023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Analysis of Results</a:t>
            </a:r>
            <a:endParaRPr lang="he-IL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591A10-3310-4787-8DA8-5A95C699D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38606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7698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095AB-D67B-4D75-9DBD-E81B72FCC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Why the major difference between “vulnerable” and “exploited” Ether?</a:t>
            </a:r>
            <a:endParaRPr lang="he-IL" sz="46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599393-77E3-4E72-B561-EA37B8626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480630"/>
              </p:ext>
            </p:extLst>
          </p:nvPr>
        </p:nvGraphicFramePr>
        <p:xfrm>
          <a:off x="572492" y="2071315"/>
          <a:ext cx="10116223" cy="462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43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BAE65-6BE6-4BFB-AA15-6B34E29C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Distribution of Ether among contracts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E9F8E-E045-457D-BAC6-1C9670AF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21" y="762001"/>
            <a:ext cx="7214616" cy="51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83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FF38F-AFB3-4289-93E3-24BABFBF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Conclusion</a:t>
            </a:r>
            <a:endParaRPr lang="he-IL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99AADB4-822B-4263-B46D-BA603AA8A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8903878"/>
              </p:ext>
            </p:extLst>
          </p:nvPr>
        </p:nvGraphicFramePr>
        <p:xfrm>
          <a:off x="4648018" y="640822"/>
          <a:ext cx="7398446" cy="598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4165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Impressed Stock Photos &amp;amp; Royalty-Free Images | Depositphotos">
            <a:extLst>
              <a:ext uri="{FF2B5EF4-FFF2-40B4-BE49-F238E27FC236}">
                <a16:creationId xmlns:a16="http://schemas.microsoft.com/office/drawing/2014/main" id="{6D7808A1-C3A3-43B7-93DF-A8BED00D21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-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B1714649-1520-490D-86BF-0313DF565D98}"/>
              </a:ext>
            </a:extLst>
          </p:cNvPr>
          <p:cNvSpPr/>
          <p:nvPr/>
        </p:nvSpPr>
        <p:spPr>
          <a:xfrm>
            <a:off x="9605447" y="97606"/>
            <a:ext cx="2449335" cy="2500223"/>
          </a:xfrm>
          <a:custGeom>
            <a:avLst/>
            <a:gdLst>
              <a:gd name="connsiteX0" fmla="*/ 714216 w 2448713"/>
              <a:gd name="connsiteY0" fmla="*/ 2047412 h 1819922"/>
              <a:gd name="connsiteX1" fmla="*/ 622670 w 2448713"/>
              <a:gd name="connsiteY1" fmla="*/ 1702461 h 1819922"/>
              <a:gd name="connsiteX2" fmla="*/ 263268 w 2448713"/>
              <a:gd name="connsiteY2" fmla="*/ 346214 h 1819922"/>
              <a:gd name="connsiteX3" fmla="*/ 1602192 w 2448713"/>
              <a:gd name="connsiteY3" fmla="*/ 44413 h 1819922"/>
              <a:gd name="connsiteX4" fmla="*/ 2358989 w 2448713"/>
              <a:gd name="connsiteY4" fmla="*/ 1251889 h 1819922"/>
              <a:gd name="connsiteX5" fmla="*/ 1065930 w 2448713"/>
              <a:gd name="connsiteY5" fmla="*/ 1812272 h 1819922"/>
              <a:gd name="connsiteX6" fmla="*/ 714216 w 2448713"/>
              <a:gd name="connsiteY6" fmla="*/ 2047412 h 1819922"/>
              <a:gd name="connsiteX0" fmla="*/ 510220 w 2449335"/>
              <a:gd name="connsiteY0" fmla="*/ 2500223 h 2500223"/>
              <a:gd name="connsiteX1" fmla="*/ 622861 w 2449335"/>
              <a:gd name="connsiteY1" fmla="*/ 1702510 h 2500223"/>
              <a:gd name="connsiteX2" fmla="*/ 263459 w 2449335"/>
              <a:gd name="connsiteY2" fmla="*/ 346263 h 2500223"/>
              <a:gd name="connsiteX3" fmla="*/ 1602383 w 2449335"/>
              <a:gd name="connsiteY3" fmla="*/ 44462 h 2500223"/>
              <a:gd name="connsiteX4" fmla="*/ 2359180 w 2449335"/>
              <a:gd name="connsiteY4" fmla="*/ 1251938 h 2500223"/>
              <a:gd name="connsiteX5" fmla="*/ 1066121 w 2449335"/>
              <a:gd name="connsiteY5" fmla="*/ 1812321 h 2500223"/>
              <a:gd name="connsiteX6" fmla="*/ 510220 w 2449335"/>
              <a:gd name="connsiteY6" fmla="*/ 2500223 h 250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9335" h="2500223">
                <a:moveTo>
                  <a:pt x="510220" y="2500223"/>
                </a:moveTo>
                <a:cubicBezTo>
                  <a:pt x="479705" y="2385239"/>
                  <a:pt x="653376" y="1817494"/>
                  <a:pt x="622861" y="1702510"/>
                </a:cubicBezTo>
                <a:cubicBezTo>
                  <a:pt x="-31425" y="1428120"/>
                  <a:pt x="-201968" y="784553"/>
                  <a:pt x="263459" y="346263"/>
                </a:cubicBezTo>
                <a:cubicBezTo>
                  <a:pt x="580853" y="47376"/>
                  <a:pt x="1115072" y="-73040"/>
                  <a:pt x="1602383" y="44462"/>
                </a:cubicBezTo>
                <a:cubicBezTo>
                  <a:pt x="2278337" y="207451"/>
                  <a:pt x="2626210" y="762486"/>
                  <a:pt x="2359180" y="1251938"/>
                </a:cubicBezTo>
                <a:cubicBezTo>
                  <a:pt x="2149866" y="1635598"/>
                  <a:pt x="1618477" y="1865891"/>
                  <a:pt x="1066121" y="1812321"/>
                </a:cubicBezTo>
                <a:lnTo>
                  <a:pt x="510220" y="2500223"/>
                </a:ln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sz="24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C4DAAEE-C0BE-42A3-9417-A74C86DD9556}"/>
              </a:ext>
            </a:extLst>
          </p:cNvPr>
          <p:cNvSpPr/>
          <p:nvPr/>
        </p:nvSpPr>
        <p:spPr>
          <a:xfrm>
            <a:off x="2354677" y="232252"/>
            <a:ext cx="2449335" cy="2766552"/>
          </a:xfrm>
          <a:custGeom>
            <a:avLst/>
            <a:gdLst>
              <a:gd name="connsiteX0" fmla="*/ 714216 w 2448713"/>
              <a:gd name="connsiteY0" fmla="*/ 2047412 h 1819922"/>
              <a:gd name="connsiteX1" fmla="*/ 622670 w 2448713"/>
              <a:gd name="connsiteY1" fmla="*/ 1702461 h 1819922"/>
              <a:gd name="connsiteX2" fmla="*/ 263268 w 2448713"/>
              <a:gd name="connsiteY2" fmla="*/ 346214 h 1819922"/>
              <a:gd name="connsiteX3" fmla="*/ 1602192 w 2448713"/>
              <a:gd name="connsiteY3" fmla="*/ 44413 h 1819922"/>
              <a:gd name="connsiteX4" fmla="*/ 2358989 w 2448713"/>
              <a:gd name="connsiteY4" fmla="*/ 1251889 h 1819922"/>
              <a:gd name="connsiteX5" fmla="*/ 1065930 w 2448713"/>
              <a:gd name="connsiteY5" fmla="*/ 1812272 h 1819922"/>
              <a:gd name="connsiteX6" fmla="*/ 714216 w 2448713"/>
              <a:gd name="connsiteY6" fmla="*/ 2047412 h 1819922"/>
              <a:gd name="connsiteX0" fmla="*/ 2063813 w 2449335"/>
              <a:gd name="connsiteY0" fmla="*/ 2766552 h 2766552"/>
              <a:gd name="connsiteX1" fmla="*/ 622861 w 2449335"/>
              <a:gd name="connsiteY1" fmla="*/ 1702510 h 2766552"/>
              <a:gd name="connsiteX2" fmla="*/ 263459 w 2449335"/>
              <a:gd name="connsiteY2" fmla="*/ 346263 h 2766552"/>
              <a:gd name="connsiteX3" fmla="*/ 1602383 w 2449335"/>
              <a:gd name="connsiteY3" fmla="*/ 44462 h 2766552"/>
              <a:gd name="connsiteX4" fmla="*/ 2359180 w 2449335"/>
              <a:gd name="connsiteY4" fmla="*/ 1251938 h 2766552"/>
              <a:gd name="connsiteX5" fmla="*/ 1066121 w 2449335"/>
              <a:gd name="connsiteY5" fmla="*/ 1812321 h 2766552"/>
              <a:gd name="connsiteX6" fmla="*/ 2063813 w 2449335"/>
              <a:gd name="connsiteY6" fmla="*/ 2766552 h 276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9335" h="2766552">
                <a:moveTo>
                  <a:pt x="2063813" y="2766552"/>
                </a:moveTo>
                <a:cubicBezTo>
                  <a:pt x="2033298" y="2651568"/>
                  <a:pt x="653376" y="1817494"/>
                  <a:pt x="622861" y="1702510"/>
                </a:cubicBezTo>
                <a:cubicBezTo>
                  <a:pt x="-31425" y="1428120"/>
                  <a:pt x="-201968" y="784553"/>
                  <a:pt x="263459" y="346263"/>
                </a:cubicBezTo>
                <a:cubicBezTo>
                  <a:pt x="580853" y="47376"/>
                  <a:pt x="1115072" y="-73040"/>
                  <a:pt x="1602383" y="44462"/>
                </a:cubicBezTo>
                <a:cubicBezTo>
                  <a:pt x="2278337" y="207451"/>
                  <a:pt x="2626210" y="762486"/>
                  <a:pt x="2359180" y="1251938"/>
                </a:cubicBezTo>
                <a:cubicBezTo>
                  <a:pt x="2149866" y="1635598"/>
                  <a:pt x="1618477" y="1865891"/>
                  <a:pt x="1066121" y="1812321"/>
                </a:cubicBezTo>
                <a:lnTo>
                  <a:pt x="2063813" y="2766552"/>
                </a:ln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87F1A-A311-48A1-9CC1-9BD3077AA4EC}"/>
              </a:ext>
            </a:extLst>
          </p:cNvPr>
          <p:cNvSpPr txBox="1"/>
          <p:nvPr/>
        </p:nvSpPr>
        <p:spPr>
          <a:xfrm>
            <a:off x="2858610" y="674703"/>
            <a:ext cx="164236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OMG!!! I'm so excited</a:t>
            </a:r>
            <a:endParaRPr lang="he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E934-1A0B-4603-9F54-17CD540B4166}"/>
              </a:ext>
            </a:extLst>
          </p:cNvPr>
          <p:cNvSpPr txBox="1"/>
          <p:nvPr/>
        </p:nvSpPr>
        <p:spPr>
          <a:xfrm>
            <a:off x="10085032" y="426128"/>
            <a:ext cx="196974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OMG!!! Did you see those Results?</a:t>
            </a:r>
            <a:endParaRPr lang="he-IL" sz="24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8374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E1C32D-127F-4F1A-BD88-E9EA4A2D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Critique </a:t>
            </a:r>
            <a:endParaRPr lang="he-IL" sz="5400" dirty="0"/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2389F-9039-4DBE-9057-35B66268B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8"/>
            <a:ext cx="4437947" cy="3985101"/>
          </a:xfrm>
        </p:spPr>
        <p:txBody>
          <a:bodyPr>
            <a:normAutofit/>
          </a:bodyPr>
          <a:lstStyle/>
          <a:p>
            <a:r>
              <a:rPr lang="en-US" sz="2400" dirty="0"/>
              <a:t>Code examples for each attack</a:t>
            </a:r>
          </a:p>
          <a:p>
            <a:r>
              <a:rPr lang="en-US" sz="2400" dirty="0"/>
              <a:t>Thorough explanation of relevant instructions</a:t>
            </a:r>
          </a:p>
          <a:p>
            <a:r>
              <a:rPr lang="en-US" sz="2400" dirty="0"/>
              <a:t>Vague facts and rules</a:t>
            </a:r>
          </a:p>
          <a:p>
            <a:r>
              <a:rPr lang="en-US" sz="2400" dirty="0"/>
              <a:t>The tool relies on Solidity specific compilation: Integer Overflow and Unhandled Exceptions </a:t>
            </a:r>
            <a:endParaRPr lang="he-IL" sz="2400" dirty="0"/>
          </a:p>
        </p:txBody>
      </p:sp>
      <p:pic>
        <p:nvPicPr>
          <p:cNvPr id="1026" name="Picture 2" descr="Introduction: why it&amp;#39;s a good thing to critique (and be critiqued) ::  Digital Photo Secrets">
            <a:extLst>
              <a:ext uri="{FF2B5EF4-FFF2-40B4-BE49-F238E27FC236}">
                <a16:creationId xmlns:a16="http://schemas.microsoft.com/office/drawing/2014/main" id="{8A469173-94AE-4B3B-AA58-F77571730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8" r="26100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0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Title 1">
            <a:extLst>
              <a:ext uri="{FF2B5EF4-FFF2-40B4-BE49-F238E27FC236}">
                <a16:creationId xmlns:a16="http://schemas.microsoft.com/office/drawing/2014/main" id="{49CB9D98-8D92-4E22-A1A6-03CE8E2F1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Vitalik Buterin</a:t>
            </a:r>
            <a:endParaRPr lang="he-IL" sz="5400"/>
          </a:p>
        </p:txBody>
      </p:sp>
      <p:sp>
        <p:nvSpPr>
          <p:cNvPr id="1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42715A4D-3A30-4223-8390-E11B72BC5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3200" dirty="0"/>
              <a:t>Conceived the idea in 2013 at the age of 19</a:t>
            </a:r>
          </a:p>
          <a:p>
            <a:r>
              <a:rPr lang="en-US" sz="3200" dirty="0"/>
              <a:t>Ethereum went live on July 2015</a:t>
            </a:r>
          </a:p>
        </p:txBody>
      </p:sp>
      <p:pic>
        <p:nvPicPr>
          <p:cNvPr id="3076" name="Picture 4" descr="Vitalik Buterin discusses the values and ideas that formed Ethereum 2.0 |  CryptoSlate">
            <a:extLst>
              <a:ext uri="{FF2B5EF4-FFF2-40B4-BE49-F238E27FC236}">
                <a16:creationId xmlns:a16="http://schemas.microsoft.com/office/drawing/2014/main" id="{CEC69B23-7D03-4182-AA55-A153CC6EF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5" r="1979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77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4254-BE2D-4717-871B-C805E010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 look to the future</a:t>
            </a:r>
            <a:endParaRPr lang="he-IL" sz="5400"/>
          </a:p>
        </p:txBody>
      </p:sp>
      <p:sp>
        <p:nvSpPr>
          <p:cNvPr id="8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8499-94C7-4E23-9BFC-4C78C12B1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dirty="0"/>
              <a:t>Extending the tool to check for more vulnerabilities</a:t>
            </a:r>
          </a:p>
          <a:p>
            <a:r>
              <a:rPr lang="en-US" sz="2400" dirty="0"/>
              <a:t>Locked Ether: Denial of Service</a:t>
            </a:r>
          </a:p>
          <a:p>
            <a:r>
              <a:rPr lang="en-US" sz="2400" dirty="0"/>
              <a:t>Unrestricted Action: Changing the owner</a:t>
            </a:r>
          </a:p>
          <a:p>
            <a:r>
              <a:rPr lang="en-US" sz="2400" dirty="0"/>
              <a:t>And much more..</a:t>
            </a:r>
            <a:endParaRPr lang="he-IL" sz="2400" dirty="0"/>
          </a:p>
        </p:txBody>
      </p:sp>
      <p:pic>
        <p:nvPicPr>
          <p:cNvPr id="4" name="Picture 2" descr="A Look Into the Future: FDA Wants to Know What&amp;#39;s Coming for Scientific  Advances | RAPS">
            <a:extLst>
              <a:ext uri="{FF2B5EF4-FFF2-40B4-BE49-F238E27FC236}">
                <a16:creationId xmlns:a16="http://schemas.microsoft.com/office/drawing/2014/main" id="{22959171-E3E0-4D38-99BA-26178B52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03070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2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8543F5-8B85-4770-BEFA-4768BE55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Motivation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KEEP CALM AND WRITE SAFE CODE - Keep Calm and Posters Generator, Maker For  Free - KeepCalmAndPosters.com">
            <a:extLst>
              <a:ext uri="{FF2B5EF4-FFF2-40B4-BE49-F238E27FC236}">
                <a16:creationId xmlns:a16="http://schemas.microsoft.com/office/drawing/2014/main" id="{2D555D71-821F-41B7-801B-A51422D3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079" y="2642616"/>
            <a:ext cx="2704338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reate a Culture of Innovation with the 10 Laws of Trust | Inc.com">
            <a:extLst>
              <a:ext uri="{FF2B5EF4-FFF2-40B4-BE49-F238E27FC236}">
                <a16:creationId xmlns:a16="http://schemas.microsoft.com/office/drawing/2014/main" id="{F7E3DC52-2399-4EBD-A58D-08E165C87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866453"/>
            <a:ext cx="5614416" cy="31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649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4119-879F-434C-8034-38F79101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on&amp;#39;t Forget the Big 4 Questions to Ask During Any Mega-Acquisition">
            <a:extLst>
              <a:ext uri="{FF2B5EF4-FFF2-40B4-BE49-F238E27FC236}">
                <a16:creationId xmlns:a16="http://schemas.microsoft.com/office/drawing/2014/main" id="{B24AAB2B-59BE-4A17-B3BC-0DB136E1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3406" y="640080"/>
            <a:ext cx="6916396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78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13,385 Thank You Banner Illustrations &amp;amp; Clip Art - iStock">
            <a:extLst>
              <a:ext uri="{FF2B5EF4-FFF2-40B4-BE49-F238E27FC236}">
                <a16:creationId xmlns:a16="http://schemas.microsoft.com/office/drawing/2014/main" id="{0B28EB8D-1CFB-43CF-AF3A-3A80D0AA3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14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FAC5E-35B3-4472-BAA6-4BBAE120D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The Three Pillars</a:t>
            </a:r>
            <a:endParaRPr lang="he-I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0DB383-3EE5-44E7-8AF0-B4DCDF3D38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017967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69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DFC60-29C6-4CB4-A223-6686DA3F5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749"/>
          </a:xfrm>
        </p:spPr>
        <p:txBody>
          <a:bodyPr/>
          <a:lstStyle/>
          <a:p>
            <a:pPr algn="ctr"/>
            <a:r>
              <a:rPr lang="en-US" dirty="0"/>
              <a:t>Features of Ethereum</a:t>
            </a:r>
            <a:endParaRPr lang="he-IL" dirty="0"/>
          </a:p>
        </p:txBody>
      </p:sp>
      <p:pic>
        <p:nvPicPr>
          <p:cNvPr id="4098" name="Picture 2" descr="Ethereum Price | ETH Price Index and Live Chart — CoinDesk 20">
            <a:extLst>
              <a:ext uri="{FF2B5EF4-FFF2-40B4-BE49-F238E27FC236}">
                <a16:creationId xmlns:a16="http://schemas.microsoft.com/office/drawing/2014/main" id="{9676AAE9-40C1-4D03-842C-D2CC12AAA1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25" y="1347983"/>
            <a:ext cx="1593496" cy="159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lasses on Smart Contracts | DLT4ALL">
            <a:extLst>
              <a:ext uri="{FF2B5EF4-FFF2-40B4-BE49-F238E27FC236}">
                <a16:creationId xmlns:a16="http://schemas.microsoft.com/office/drawing/2014/main" id="{F6242B6F-3758-416B-A0F8-CC5D129A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57" y="1376748"/>
            <a:ext cx="239255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Are DApps? | Alexandria">
            <a:extLst>
              <a:ext uri="{FF2B5EF4-FFF2-40B4-BE49-F238E27FC236}">
                <a16:creationId xmlns:a16="http://schemas.microsoft.com/office/drawing/2014/main" id="{AD34C5A4-26CC-4390-A678-1692E63B7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557" y="3474296"/>
            <a:ext cx="2143125" cy="19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VID-19 brings home the critical importance of democracy in an era of  challenges, ODIHR says | OSCE">
            <a:extLst>
              <a:ext uri="{FF2B5EF4-FFF2-40B4-BE49-F238E27FC236}">
                <a16:creationId xmlns:a16="http://schemas.microsoft.com/office/drawing/2014/main" id="{3346A2B7-7ED7-4441-B240-1B1F238D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777" y="3474296"/>
            <a:ext cx="3588591" cy="19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4F856E-091A-4148-8627-02DE1DCC1C29}"/>
              </a:ext>
            </a:extLst>
          </p:cNvPr>
          <p:cNvSpPr txBox="1"/>
          <p:nvPr/>
        </p:nvSpPr>
        <p:spPr>
          <a:xfrm>
            <a:off x="2498325" y="3017967"/>
            <a:ext cx="159349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/>
              <a:t>Ether</a:t>
            </a:r>
            <a:endParaRPr lang="he-IL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E94B9-AC33-4E4C-A3E5-FF1D3433B125}"/>
              </a:ext>
            </a:extLst>
          </p:cNvPr>
          <p:cNvSpPr txBox="1"/>
          <p:nvPr/>
        </p:nvSpPr>
        <p:spPr>
          <a:xfrm>
            <a:off x="1728163" y="5497643"/>
            <a:ext cx="3731604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DAOs</a:t>
            </a:r>
          </a:p>
          <a:p>
            <a:r>
              <a:rPr lang="en-US" sz="2400" dirty="0"/>
              <a:t>(Decentralized Autonomous Organization</a:t>
            </a:r>
            <a:r>
              <a:rPr lang="en-US" dirty="0"/>
              <a:t>)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B389D-397A-486D-992F-3D21B88F4940}"/>
              </a:ext>
            </a:extLst>
          </p:cNvPr>
          <p:cNvSpPr txBox="1"/>
          <p:nvPr/>
        </p:nvSpPr>
        <p:spPr>
          <a:xfrm>
            <a:off x="9352577" y="2836185"/>
            <a:ext cx="22327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Smart Contracts</a:t>
            </a:r>
            <a:endParaRPr lang="he-IL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7525E-816D-4A2C-8341-BE2F4DDA31E2}"/>
              </a:ext>
            </a:extLst>
          </p:cNvPr>
          <p:cNvSpPr txBox="1"/>
          <p:nvPr/>
        </p:nvSpPr>
        <p:spPr>
          <a:xfrm>
            <a:off x="9220472" y="5500659"/>
            <a:ext cx="213332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err="1"/>
              <a:t>Dapps</a:t>
            </a:r>
            <a:endParaRPr lang="en-US" sz="2400" dirty="0"/>
          </a:p>
          <a:p>
            <a:pPr algn="ctr"/>
            <a:r>
              <a:rPr lang="en-US" sz="2400" dirty="0"/>
              <a:t>(Decentralized Applications)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1677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14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AACCC-DCEB-4BBE-8242-DF234E47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More on Smart Contracts: Code Is Law</a:t>
            </a:r>
            <a:endParaRPr lang="he-IL" sz="4200" dirty="0"/>
          </a:p>
        </p:txBody>
      </p:sp>
      <p:sp>
        <p:nvSpPr>
          <p:cNvPr id="51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Content Placeholder 5125">
            <a:extLst>
              <a:ext uri="{FF2B5EF4-FFF2-40B4-BE49-F238E27FC236}">
                <a16:creationId xmlns:a16="http://schemas.microsoft.com/office/drawing/2014/main" id="{0EB0EA4B-9DFB-4B19-8E18-1F0E1174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Written in Solidity</a:t>
            </a:r>
          </a:p>
          <a:p>
            <a:r>
              <a:rPr lang="en-US" sz="2400" dirty="0"/>
              <a:t>Has a balance, storage and address</a:t>
            </a:r>
          </a:p>
          <a:p>
            <a:r>
              <a:rPr lang="en-US" sz="2400" dirty="0"/>
              <a:t>Can send and receive Ether</a:t>
            </a:r>
          </a:p>
          <a:p>
            <a:r>
              <a:rPr lang="en-US" sz="2400" dirty="0"/>
              <a:t>Immutable once uploaded</a:t>
            </a:r>
          </a:p>
          <a:p>
            <a:r>
              <a:rPr lang="en-US" sz="2400" dirty="0"/>
              <a:t>Self executes when conditions are met</a:t>
            </a:r>
          </a:p>
          <a:p>
            <a:r>
              <a:rPr lang="en-US" sz="2400" dirty="0"/>
              <a:t>Transactions are recorded on the blockchain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122" name="Picture 2" descr="Here are the smart contracts that will safeguard your transactions | BBVA">
            <a:extLst>
              <a:ext uri="{FF2B5EF4-FFF2-40B4-BE49-F238E27FC236}">
                <a16:creationId xmlns:a16="http://schemas.microsoft.com/office/drawing/2014/main" id="{F6AB5D72-D2D9-426D-805B-663AB7CE7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r="21199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7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1780</Words>
  <Application>Microsoft Office PowerPoint</Application>
  <PresentationFormat>Widescreen</PresentationFormat>
  <Paragraphs>312</Paragraphs>
  <Slides>63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Smart Contract Vulnerabilities: Vulnerable Does Not Imply Exploited</vt:lpstr>
      <vt:lpstr>Article Main Questions</vt:lpstr>
      <vt:lpstr>What do other papers say?</vt:lpstr>
      <vt:lpstr>Don’t Worry</vt:lpstr>
      <vt:lpstr>What is Ethereum?</vt:lpstr>
      <vt:lpstr>Vitalik Buterin</vt:lpstr>
      <vt:lpstr>The Three Pillars</vt:lpstr>
      <vt:lpstr>Features of Ethereum</vt:lpstr>
      <vt:lpstr>More on Smart Contracts: Code Is Law</vt:lpstr>
      <vt:lpstr>More on Smart Contracts: Code is Law</vt:lpstr>
      <vt:lpstr>Smart Contract: Example</vt:lpstr>
      <vt:lpstr>The EVM: Ethereum Virtual Machine</vt:lpstr>
      <vt:lpstr>Life cycle of a Smart Contract</vt:lpstr>
      <vt:lpstr>Life Cycle of a Smart Contract</vt:lpstr>
      <vt:lpstr>How do we find vulnerabilities? </vt:lpstr>
      <vt:lpstr>Static Code Analysis Tools</vt:lpstr>
      <vt:lpstr>So…what’s the difference?</vt:lpstr>
      <vt:lpstr>Methodology</vt:lpstr>
      <vt:lpstr>The Vulnerabilities</vt:lpstr>
      <vt:lpstr>Re-Entrancy</vt:lpstr>
      <vt:lpstr>The DAO Hack</vt:lpstr>
      <vt:lpstr>Unhandled Exceptions</vt:lpstr>
      <vt:lpstr>Locked Ether</vt:lpstr>
      <vt:lpstr>The Parity Wallet Hack</vt:lpstr>
      <vt:lpstr>Integer OverFlow</vt:lpstr>
      <vt:lpstr>Unrestricted Action</vt:lpstr>
      <vt:lpstr>Transaction Order Dependency</vt:lpstr>
      <vt:lpstr>Diving into The Details</vt:lpstr>
      <vt:lpstr>The Database</vt:lpstr>
      <vt:lpstr>The Tool</vt:lpstr>
      <vt:lpstr>The Tool</vt:lpstr>
      <vt:lpstr>PowerPoint Presentation</vt:lpstr>
      <vt:lpstr>PowerPoint Presentation</vt:lpstr>
      <vt:lpstr>Diving deeper</vt:lpstr>
      <vt:lpstr>Re-Entrancy: The Details</vt:lpstr>
      <vt:lpstr>Re-Entrancy: The Issues</vt:lpstr>
      <vt:lpstr>Unhandled Exceptions: The Details</vt:lpstr>
      <vt:lpstr>Unhandled Exceptions: The Issues</vt:lpstr>
      <vt:lpstr>Locked Ether: The Details</vt:lpstr>
      <vt:lpstr>Locked Ether: The Details</vt:lpstr>
      <vt:lpstr>Locked Ether: The Issues</vt:lpstr>
      <vt:lpstr>Transaction Order Dependency: The Details</vt:lpstr>
      <vt:lpstr>Transaction Order Dependency</vt:lpstr>
      <vt:lpstr>Transaction Order Dependency: The Issues</vt:lpstr>
      <vt:lpstr>Integer Overflow: The Details</vt:lpstr>
      <vt:lpstr>Integer Overflow: Simplified</vt:lpstr>
      <vt:lpstr>Integer Overflow: The Issues</vt:lpstr>
      <vt:lpstr>Unrestricted Action: The Details</vt:lpstr>
      <vt:lpstr>Unrestricted Action: The Details</vt:lpstr>
      <vt:lpstr>Unrestricted Action: Simplified</vt:lpstr>
      <vt:lpstr>Unrestricted Action: The Issues</vt:lpstr>
      <vt:lpstr>PowerPoint Presentation</vt:lpstr>
      <vt:lpstr>Results</vt:lpstr>
      <vt:lpstr>Analysis of Results</vt:lpstr>
      <vt:lpstr>Why the major difference between “vulnerable” and “exploited” Ether?</vt:lpstr>
      <vt:lpstr>Results: Distribution of Ether among contracts</vt:lpstr>
      <vt:lpstr>Conclusion</vt:lpstr>
      <vt:lpstr>PowerPoint Presentation</vt:lpstr>
      <vt:lpstr>Critique </vt:lpstr>
      <vt:lpstr>A look to the future</vt:lpstr>
      <vt:lpstr>Motivation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Rotem Brillant</dc:creator>
  <cp:lastModifiedBy>Rotem Brillant</cp:lastModifiedBy>
  <cp:revision>45</cp:revision>
  <dcterms:created xsi:type="dcterms:W3CDTF">2021-10-21T10:04:55Z</dcterms:created>
  <dcterms:modified xsi:type="dcterms:W3CDTF">2021-11-03T12:56:50Z</dcterms:modified>
</cp:coreProperties>
</file>